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03" r:id="rId3"/>
    <p:sldId id="367" r:id="rId4"/>
    <p:sldId id="371" r:id="rId5"/>
    <p:sldId id="372" r:id="rId6"/>
    <p:sldId id="267" r:id="rId7"/>
    <p:sldId id="304" r:id="rId8"/>
    <p:sldId id="368" r:id="rId9"/>
    <p:sldId id="305" r:id="rId10"/>
    <p:sldId id="306" r:id="rId11"/>
    <p:sldId id="344" r:id="rId12"/>
    <p:sldId id="369" r:id="rId13"/>
    <p:sldId id="271" r:id="rId14"/>
    <p:sldId id="362" r:id="rId15"/>
    <p:sldId id="363" r:id="rId16"/>
    <p:sldId id="364" r:id="rId17"/>
    <p:sldId id="365" r:id="rId18"/>
    <p:sldId id="28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303"/>
            <p14:sldId id="367"/>
            <p14:sldId id="371"/>
            <p14:sldId id="372"/>
            <p14:sldId id="267"/>
            <p14:sldId id="304"/>
            <p14:sldId id="368"/>
            <p14:sldId id="305"/>
            <p14:sldId id="306"/>
            <p14:sldId id="344"/>
            <p14:sldId id="369"/>
            <p14:sldId id="271"/>
            <p14:sldId id="362"/>
            <p14:sldId id="363"/>
            <p14:sldId id="364"/>
            <p14:sldId id="365"/>
          </p14:sldIdLst>
        </p14:section>
        <p14:section name="无标题节" id="{0B14DB88-AA84-4EBD-9DAF-21C8A0987EB4}">
          <p14:sldIdLst>
            <p14:sldId id="282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2" autoAdjust="0"/>
    <p:restoredTop sz="94214" autoAdjust="0"/>
  </p:normalViewPr>
  <p:slideViewPr>
    <p:cSldViewPr snapToGrid="0">
      <p:cViewPr varScale="1">
        <p:scale>
          <a:sx n="83" d="100"/>
          <a:sy n="83" d="100"/>
        </p:scale>
        <p:origin x="11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2E4EEF61-EBEF-4CD4-A651-7EEB3FE40199}" type="slidenum">
              <a:rPr lang="en-US" altLang="zh-CN" smtClean="0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380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42EC7DAC-8738-4023-ABEC-274D4EAB1566}" type="slidenum">
              <a:rPr lang="en-US" altLang="zh-CN" smtClean="0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983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F7E1B649-31F8-4814-8E1D-E93E20D2D52A}" type="slidenum">
              <a:rPr lang="en-US" altLang="zh-CN" smtClean="0"/>
              <a:pPr>
                <a:spcBef>
                  <a:spcPct val="0"/>
                </a:spcBef>
              </a:pPr>
              <a:t>16</a:t>
            </a:fld>
            <a:endParaRPr lang="en-US" altLang="zh-CN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9937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F982B221-2EB3-41AF-B14F-9BA2AB6550CF}" type="slidenum">
              <a:rPr lang="en-US" altLang="zh-CN" smtClean="0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862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aseline="0" dirty="0"/>
              <a:t>Slide Show mode, select the arrows to visit links.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191214" y="262787"/>
            <a:ext cx="8761576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2025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35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4622" y="1435608"/>
            <a:ext cx="33124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编辑母版文本样式</a:t>
            </a: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4/19/22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945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91215" y="26278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191214" y="262787"/>
            <a:ext cx="8761576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06" y="1536192"/>
            <a:ext cx="5157216" cy="640080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4622" y="2560320"/>
            <a:ext cx="70843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编辑母版文本样式</a:t>
            </a:r>
          </a:p>
          <a:p>
            <a:pPr marL="0" lvl="1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9E30D8-7256-4893-9CC1-E3EB2FEC793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DDC926-EC33-E34A-AE01-173328FE6BE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845" y="1139190"/>
            <a:ext cx="8474203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2297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9E30D8-7256-4893-9CC1-E3EB2FEC793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1EE179-FD21-A947-8EC6-AB7D82FB7DC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845" y="1139190"/>
            <a:ext cx="8474203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88928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08661-6604-409E-A693-D7895B67B38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748149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08661-6604-409E-A693-D7895B67B38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445736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92025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216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622" y="1435608"/>
            <a:ext cx="331241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514350" lvl="1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857250" lvl="2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1200150" lvl="3" indent="-171450" algn="l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1928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7" r:id="rId5"/>
    <p:sldLayoutId id="2147483666" r:id="rId6"/>
    <p:sldLayoutId id="2147483665" r:id="rId7"/>
  </p:sldLayoutIdLst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Tx/>
        <a:buNone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430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859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gangw.inf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://go.microsoft.com/fwlink/?LinkId=61717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9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6.png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8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730493"/>
            <a:ext cx="7886700" cy="1790700"/>
          </a:xfrm>
        </p:spPr>
        <p:txBody>
          <a:bodyPr anchor="ctr" anchorCtr="0"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7.1  </a:t>
            </a:r>
            <a:r>
              <a:rPr lang="zh-CN" altLang="en-US" sz="3600" dirty="0">
                <a:solidFill>
                  <a:schemeClr val="bg1"/>
                </a:solidFill>
              </a:rPr>
              <a:t>图的基本概念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41715" y="3057079"/>
            <a:ext cx="7187052" cy="1801168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+mj-lt"/>
              </a:rPr>
              <a:t>授课教师：王兴刚</a:t>
            </a:r>
            <a:endParaRPr lang="en-US" altLang="zh-CN" sz="18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en-US" altLang="zh-CN" sz="1800" dirty="0" err="1">
                <a:solidFill>
                  <a:schemeClr val="bg1"/>
                </a:solidFill>
                <a:latin typeface="+mj-lt"/>
              </a:rPr>
              <a:t>xinggangw.info</a:t>
            </a:r>
            <a:r>
              <a:rPr lang="en-US" altLang="zh-CN" sz="18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183160-58AF-4669-BE6C-7A0BFC71BC8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46722"/>
            <a:ext cx="1755775" cy="533400"/>
          </a:xfrm>
        </p:spPr>
        <p:txBody>
          <a:bodyPr/>
          <a:lstStyle/>
          <a:p>
            <a:pPr algn="l" eaLnBrk="1" hangingPunct="1"/>
            <a:r>
              <a:rPr lang="zh-CN" altLang="en-US" sz="2800" b="1">
                <a:solidFill>
                  <a:srgbClr val="FF33CC"/>
                </a:solidFill>
                <a:ea typeface="黑体" panose="02010609060101010101" pitchFamily="49" charset="-122"/>
              </a:rPr>
              <a:t>带权图：</a:t>
            </a:r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1524000" y="346722"/>
            <a:ext cx="5105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即</a:t>
            </a:r>
            <a:r>
              <a:rPr lang="zh-CN" altLang="en-US" sz="2400" dirty="0">
                <a:solidFill>
                  <a:srgbClr val="FF33CC"/>
                </a:solidFill>
                <a:ea typeface="微软雅黑 Light" panose="020B0502040204020203" pitchFamily="34" charset="-122"/>
              </a:rPr>
              <a:t>边上带权的图</a:t>
            </a:r>
            <a:r>
              <a:rPr lang="zh-CN" altLang="en-US" sz="2400" dirty="0">
                <a:ea typeface="微软雅黑 Light" panose="020B0502040204020203" pitchFamily="34" charset="-122"/>
              </a:rPr>
              <a:t>。其中</a:t>
            </a:r>
            <a:r>
              <a:rPr lang="zh-CN" altLang="en-US" sz="2400" dirty="0">
                <a:solidFill>
                  <a:srgbClr val="C00000"/>
                </a:solidFill>
                <a:ea typeface="微软雅黑 Light" panose="020B0502040204020203" pitchFamily="34" charset="-122"/>
              </a:rPr>
              <a:t>权</a:t>
            </a:r>
            <a:r>
              <a:rPr lang="zh-CN" altLang="en-US" sz="2400" dirty="0">
                <a:ea typeface="微软雅黑 Light" panose="020B0502040204020203" pitchFamily="34" charset="-122"/>
              </a:rPr>
              <a:t>是指每条边可以标上具有某种含义的数值（即与边相关的数）。</a:t>
            </a:r>
          </a:p>
        </p:txBody>
      </p:sp>
      <p:sp>
        <p:nvSpPr>
          <p:cNvPr id="21508" name="Rectangle 10"/>
          <p:cNvSpPr>
            <a:spLocks noChangeArrowheads="1"/>
          </p:cNvSpPr>
          <p:nvPr/>
        </p:nvSpPr>
        <p:spPr bwMode="auto">
          <a:xfrm>
            <a:off x="152400" y="2205684"/>
            <a:ext cx="2474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CC"/>
                </a:solidFill>
                <a:ea typeface="黑体" panose="02010609060101010101" pitchFamily="49" charset="-122"/>
              </a:rPr>
              <a:t>连通图：</a:t>
            </a:r>
          </a:p>
        </p:txBody>
      </p:sp>
      <p:sp>
        <p:nvSpPr>
          <p:cNvPr id="3079" name="Rectangle 11"/>
          <p:cNvSpPr>
            <a:spLocks noChangeArrowheads="1"/>
          </p:cNvSpPr>
          <p:nvPr/>
        </p:nvSpPr>
        <p:spPr bwMode="auto">
          <a:xfrm>
            <a:off x="1600200" y="2205684"/>
            <a:ext cx="495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zh-CN" altLang="en-US" sz="240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无向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图中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若从顶点</a:t>
            </a:r>
            <a:r>
              <a:rPr lang="en-US" altLang="zh-CN" sz="2400" i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到顶点</a:t>
            </a:r>
            <a:r>
              <a:rPr lang="en-US" altLang="zh-CN" sz="2400" i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有路径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则称顶点</a:t>
            </a:r>
            <a:r>
              <a:rPr lang="en-US" altLang="zh-CN" sz="2400" i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sz="2400" i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zh-CN" altLang="en-US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连通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的。如果图中任意一对顶点都是连通的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则称此图是</a:t>
            </a:r>
            <a:r>
              <a:rPr lang="zh-CN" altLang="en-US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连通图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非连通图的极大连通子图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叫做</a:t>
            </a:r>
            <a:r>
              <a:rPr lang="zh-CN" altLang="en-US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连通分量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1600200" y="1648472"/>
            <a:ext cx="1416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→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带权图</a:t>
            </a:r>
          </a:p>
        </p:txBody>
      </p:sp>
      <p:sp>
        <p:nvSpPr>
          <p:cNvPr id="3081" name="Rectangle 13"/>
          <p:cNvSpPr>
            <a:spLocks noChangeArrowheads="1"/>
          </p:cNvSpPr>
          <p:nvPr/>
        </p:nvSpPr>
        <p:spPr bwMode="auto">
          <a:xfrm>
            <a:off x="1676400" y="4567884"/>
            <a:ext cx="502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微软雅黑 Light" panose="020B0502040204020203" pitchFamily="34" charset="-122"/>
              </a:rPr>
              <a:t>在</a:t>
            </a:r>
            <a:r>
              <a:rPr lang="zh-CN" altLang="en-US" sz="2400">
                <a:solidFill>
                  <a:srgbClr val="FF0000"/>
                </a:solidFill>
                <a:ea typeface="微软雅黑 Light" panose="020B0502040204020203" pitchFamily="34" charset="-122"/>
              </a:rPr>
              <a:t>有向</a:t>
            </a:r>
            <a:r>
              <a:rPr lang="zh-CN" altLang="en-US" sz="2400">
                <a:ea typeface="微软雅黑 Light" panose="020B0502040204020203" pitchFamily="34" charset="-122"/>
              </a:rPr>
              <a:t>图中</a:t>
            </a:r>
            <a:r>
              <a:rPr lang="en-US" altLang="zh-CN" sz="2400">
                <a:ea typeface="微软雅黑 Light" panose="020B0502040204020203" pitchFamily="34" charset="-122"/>
              </a:rPr>
              <a:t>,</a:t>
            </a:r>
            <a:r>
              <a:rPr lang="en-US" altLang="zh-CN" sz="2400">
                <a:solidFill>
                  <a:srgbClr val="008080"/>
                </a:solidFill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ea typeface="微软雅黑 Light" panose="020B0502040204020203" pitchFamily="34" charset="-122"/>
              </a:rPr>
              <a:t>若对于每一对顶点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i</a:t>
            </a:r>
            <a:r>
              <a:rPr lang="zh-CN" altLang="en-US" sz="2400">
                <a:ea typeface="微软雅黑 Light" panose="020B0502040204020203" pitchFamily="34" charset="-122"/>
              </a:rPr>
              <a:t>和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j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zh-CN" altLang="en-US" sz="2400">
                <a:ea typeface="微软雅黑 Light" panose="020B0502040204020203" pitchFamily="34" charset="-122"/>
              </a:rPr>
              <a:t>都存在一条从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i</a:t>
            </a:r>
            <a:r>
              <a:rPr lang="zh-CN" altLang="en-US" sz="2400">
                <a:ea typeface="微软雅黑 Light" panose="020B0502040204020203" pitchFamily="34" charset="-122"/>
              </a:rPr>
              <a:t>到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j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和</a:t>
            </a:r>
            <a:r>
              <a:rPr lang="zh-CN" altLang="en-US" sz="2400">
                <a:ea typeface="微软雅黑 Light" panose="020B0502040204020203" pitchFamily="34" charset="-122"/>
              </a:rPr>
              <a:t>从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j</a:t>
            </a:r>
            <a:r>
              <a:rPr lang="zh-CN" altLang="en-US" sz="2400">
                <a:ea typeface="微软雅黑 Light" panose="020B0502040204020203" pitchFamily="34" charset="-122"/>
              </a:rPr>
              <a:t>到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i</a:t>
            </a:r>
            <a:r>
              <a:rPr lang="zh-CN" altLang="en-US" sz="2400">
                <a:ea typeface="微软雅黑 Light" panose="020B0502040204020203" pitchFamily="34" charset="-122"/>
              </a:rPr>
              <a:t>的路径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zh-CN" altLang="en-US" sz="2400">
                <a:ea typeface="微软雅黑 Light" panose="020B0502040204020203" pitchFamily="34" charset="-122"/>
              </a:rPr>
              <a:t>则称此图是</a:t>
            </a:r>
            <a:r>
              <a:rPr lang="zh-CN" altLang="en-US" sz="2400">
                <a:solidFill>
                  <a:srgbClr val="FF33CC"/>
                </a:solidFill>
                <a:ea typeface="微软雅黑 Light" panose="020B0502040204020203" pitchFamily="34" charset="-122"/>
              </a:rPr>
              <a:t>强连通图</a:t>
            </a:r>
            <a:r>
              <a:rPr lang="zh-CN" altLang="en-US" sz="2400"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21512" name="Rectangle 14"/>
          <p:cNvSpPr>
            <a:spLocks noChangeArrowheads="1"/>
          </p:cNvSpPr>
          <p:nvPr/>
        </p:nvSpPr>
        <p:spPr bwMode="auto">
          <a:xfrm>
            <a:off x="0" y="4567884"/>
            <a:ext cx="1978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CC"/>
                </a:solidFill>
                <a:ea typeface="黑体" panose="02010609060101010101" pitchFamily="49" charset="-122"/>
              </a:rPr>
              <a:t>强连通图：</a:t>
            </a:r>
          </a:p>
        </p:txBody>
      </p:sp>
      <p:sp>
        <p:nvSpPr>
          <p:cNvPr id="21513" name="Rectangle 15"/>
          <p:cNvSpPr>
            <a:spLocks noChangeArrowheads="1"/>
          </p:cNvSpPr>
          <p:nvPr/>
        </p:nvSpPr>
        <p:spPr bwMode="auto">
          <a:xfrm>
            <a:off x="152400" y="1596084"/>
            <a:ext cx="152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CC"/>
                </a:solidFill>
                <a:ea typeface="黑体" panose="02010609060101010101" pitchFamily="49" charset="-122"/>
              </a:rPr>
              <a:t>网   络：</a:t>
            </a:r>
          </a:p>
        </p:txBody>
      </p:sp>
      <p:graphicFrame>
        <p:nvGraphicFramePr>
          <p:cNvPr id="215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641048"/>
              </p:ext>
            </p:extLst>
          </p:nvPr>
        </p:nvGraphicFramePr>
        <p:xfrm>
          <a:off x="6884019" y="563358"/>
          <a:ext cx="2209800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Image" r:id="rId3" imgW="3634310" imgH="3532651" progId="Photoshop.Image.5">
                  <p:embed/>
                </p:oleObj>
              </mc:Choice>
              <mc:Fallback>
                <p:oleObj name="Image" r:id="rId3" imgW="3634310" imgH="3532651" progId="Photoshop.Image.5">
                  <p:embed/>
                  <p:pic>
                    <p:nvPicPr>
                      <p:cNvPr id="2151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4019" y="563358"/>
                        <a:ext cx="2209800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5" name="Group 19"/>
          <p:cNvGrpSpPr>
            <a:grpSpLocks/>
          </p:cNvGrpSpPr>
          <p:nvPr/>
        </p:nvGrpSpPr>
        <p:grpSpPr bwMode="auto">
          <a:xfrm>
            <a:off x="7010400" y="3001653"/>
            <a:ext cx="2057400" cy="2667000"/>
            <a:chOff x="192" y="144"/>
            <a:chExt cx="1968" cy="1824"/>
          </a:xfrm>
        </p:grpSpPr>
        <p:grpSp>
          <p:nvGrpSpPr>
            <p:cNvPr id="21517" name="Group 20"/>
            <p:cNvGrpSpPr>
              <a:grpSpLocks/>
            </p:cNvGrpSpPr>
            <p:nvPr/>
          </p:nvGrpSpPr>
          <p:grpSpPr bwMode="auto">
            <a:xfrm>
              <a:off x="1008" y="528"/>
              <a:ext cx="672" cy="192"/>
              <a:chOff x="2304" y="1200"/>
              <a:chExt cx="672" cy="192"/>
            </a:xfrm>
          </p:grpSpPr>
          <p:sp>
            <p:nvSpPr>
              <p:cNvPr id="21543" name="Oval 21"/>
              <p:cNvSpPr>
                <a:spLocks noChangeArrowheads="1"/>
              </p:cNvSpPr>
              <p:nvPr/>
            </p:nvSpPr>
            <p:spPr bwMode="auto">
              <a:xfrm>
                <a:off x="2304" y="1200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D</a:t>
                </a:r>
              </a:p>
            </p:txBody>
          </p:sp>
          <p:sp>
            <p:nvSpPr>
              <p:cNvPr id="21544" name="Oval 22"/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E</a:t>
                </a:r>
              </a:p>
            </p:txBody>
          </p:sp>
          <p:sp>
            <p:nvSpPr>
              <p:cNvPr id="21545" name="Line 23"/>
              <p:cNvSpPr>
                <a:spLocks noChangeShapeType="1"/>
              </p:cNvSpPr>
              <p:nvPr/>
            </p:nvSpPr>
            <p:spPr bwMode="auto">
              <a:xfrm>
                <a:off x="2544" y="129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18" name="Group 24"/>
            <p:cNvGrpSpPr>
              <a:grpSpLocks/>
            </p:cNvGrpSpPr>
            <p:nvPr/>
          </p:nvGrpSpPr>
          <p:grpSpPr bwMode="auto">
            <a:xfrm>
              <a:off x="192" y="144"/>
              <a:ext cx="1968" cy="1824"/>
              <a:chOff x="1296" y="816"/>
              <a:chExt cx="1968" cy="1824"/>
            </a:xfrm>
          </p:grpSpPr>
          <p:sp>
            <p:nvSpPr>
              <p:cNvPr id="21528" name="Oval 25"/>
              <p:cNvSpPr>
                <a:spLocks noChangeArrowheads="1"/>
              </p:cNvSpPr>
              <p:nvPr/>
            </p:nvSpPr>
            <p:spPr bwMode="auto">
              <a:xfrm>
                <a:off x="1296" y="816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A</a:t>
                </a:r>
              </a:p>
            </p:txBody>
          </p:sp>
          <p:sp>
            <p:nvSpPr>
              <p:cNvPr id="21529" name="Oval 26"/>
              <p:cNvSpPr>
                <a:spLocks noChangeArrowheads="1"/>
              </p:cNvSpPr>
              <p:nvPr/>
            </p:nvSpPr>
            <p:spPr bwMode="auto">
              <a:xfrm>
                <a:off x="3024" y="816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B</a:t>
                </a:r>
              </a:p>
            </p:txBody>
          </p:sp>
          <p:sp>
            <p:nvSpPr>
              <p:cNvPr id="21530" name="Oval 27"/>
              <p:cNvSpPr>
                <a:spLocks noChangeArrowheads="1"/>
              </p:cNvSpPr>
              <p:nvPr/>
            </p:nvSpPr>
            <p:spPr bwMode="auto">
              <a:xfrm>
                <a:off x="1680" y="1200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C</a:t>
                </a:r>
              </a:p>
            </p:txBody>
          </p:sp>
          <p:sp>
            <p:nvSpPr>
              <p:cNvPr id="21531" name="Oval 28"/>
              <p:cNvSpPr>
                <a:spLocks noChangeArrowheads="1"/>
              </p:cNvSpPr>
              <p:nvPr/>
            </p:nvSpPr>
            <p:spPr bwMode="auto">
              <a:xfrm>
                <a:off x="1680" y="1488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F</a:t>
                </a:r>
              </a:p>
            </p:txBody>
          </p:sp>
          <p:sp>
            <p:nvSpPr>
              <p:cNvPr id="21532" name="Oval 29"/>
              <p:cNvSpPr>
                <a:spLocks noChangeArrowheads="1"/>
              </p:cNvSpPr>
              <p:nvPr/>
            </p:nvSpPr>
            <p:spPr bwMode="auto">
              <a:xfrm>
                <a:off x="2400" y="2112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J</a:t>
                </a:r>
              </a:p>
            </p:txBody>
          </p:sp>
          <p:sp>
            <p:nvSpPr>
              <p:cNvPr id="21533" name="Oval 30"/>
              <p:cNvSpPr>
                <a:spLocks noChangeArrowheads="1"/>
              </p:cNvSpPr>
              <p:nvPr/>
            </p:nvSpPr>
            <p:spPr bwMode="auto">
              <a:xfrm>
                <a:off x="1296" y="2400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L</a:t>
                </a:r>
              </a:p>
            </p:txBody>
          </p:sp>
          <p:sp>
            <p:nvSpPr>
              <p:cNvPr id="21534" name="Oval 31"/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M</a:t>
                </a:r>
              </a:p>
            </p:txBody>
          </p:sp>
          <p:sp>
            <p:nvSpPr>
              <p:cNvPr id="21535" name="Line 32"/>
              <p:cNvSpPr>
                <a:spLocks noChangeShapeType="1"/>
              </p:cNvSpPr>
              <p:nvPr/>
            </p:nvSpPr>
            <p:spPr bwMode="auto">
              <a:xfrm>
                <a:off x="1392" y="1008"/>
                <a:ext cx="0" cy="139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36" name="Line 33"/>
              <p:cNvSpPr>
                <a:spLocks noChangeShapeType="1"/>
              </p:cNvSpPr>
              <p:nvPr/>
            </p:nvSpPr>
            <p:spPr bwMode="auto">
              <a:xfrm>
                <a:off x="3120" y="1056"/>
                <a:ext cx="0" cy="139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37" name="Line 34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38" name="Line 35"/>
              <p:cNvSpPr>
                <a:spLocks noChangeShapeType="1"/>
              </p:cNvSpPr>
              <p:nvPr/>
            </p:nvSpPr>
            <p:spPr bwMode="auto">
              <a:xfrm>
                <a:off x="1536" y="2544"/>
                <a:ext cx="1488" cy="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39" name="Line 36"/>
              <p:cNvSpPr>
                <a:spLocks noChangeShapeType="1"/>
              </p:cNvSpPr>
              <p:nvPr/>
            </p:nvSpPr>
            <p:spPr bwMode="auto">
              <a:xfrm>
                <a:off x="1488" y="1008"/>
                <a:ext cx="240" cy="19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40" name="Line 37"/>
              <p:cNvSpPr>
                <a:spLocks noChangeShapeType="1"/>
              </p:cNvSpPr>
              <p:nvPr/>
            </p:nvSpPr>
            <p:spPr bwMode="auto">
              <a:xfrm>
                <a:off x="1440" y="1008"/>
                <a:ext cx="240" cy="52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41" name="Line 38"/>
              <p:cNvSpPr>
                <a:spLocks noChangeShapeType="1"/>
              </p:cNvSpPr>
              <p:nvPr/>
            </p:nvSpPr>
            <p:spPr bwMode="auto">
              <a:xfrm flipV="1">
                <a:off x="1536" y="2256"/>
                <a:ext cx="864" cy="19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42" name="Line 39"/>
              <p:cNvSpPr>
                <a:spLocks noChangeShapeType="1"/>
              </p:cNvSpPr>
              <p:nvPr/>
            </p:nvSpPr>
            <p:spPr bwMode="auto">
              <a:xfrm>
                <a:off x="2640" y="2208"/>
                <a:ext cx="432" cy="24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519" name="Group 40"/>
            <p:cNvGrpSpPr>
              <a:grpSpLocks/>
            </p:cNvGrpSpPr>
            <p:nvPr/>
          </p:nvGrpSpPr>
          <p:grpSpPr bwMode="auto">
            <a:xfrm>
              <a:off x="768" y="864"/>
              <a:ext cx="1008" cy="576"/>
              <a:chOff x="1968" y="1536"/>
              <a:chExt cx="1008" cy="576"/>
            </a:xfrm>
          </p:grpSpPr>
          <p:sp>
            <p:nvSpPr>
              <p:cNvPr id="21520" name="Oval 41"/>
              <p:cNvSpPr>
                <a:spLocks noChangeArrowheads="1"/>
              </p:cNvSpPr>
              <p:nvPr/>
            </p:nvSpPr>
            <p:spPr bwMode="auto">
              <a:xfrm>
                <a:off x="2304" y="1536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G</a:t>
                </a:r>
              </a:p>
            </p:txBody>
          </p:sp>
          <p:sp>
            <p:nvSpPr>
              <p:cNvPr id="21521" name="Oval 42"/>
              <p:cNvSpPr>
                <a:spLocks noChangeArrowheads="1"/>
              </p:cNvSpPr>
              <p:nvPr/>
            </p:nvSpPr>
            <p:spPr bwMode="auto">
              <a:xfrm>
                <a:off x="2688" y="1536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H</a:t>
                </a:r>
              </a:p>
            </p:txBody>
          </p:sp>
          <p:sp>
            <p:nvSpPr>
              <p:cNvPr id="21522" name="Oval 43"/>
              <p:cNvSpPr>
                <a:spLocks noChangeArrowheads="1"/>
              </p:cNvSpPr>
              <p:nvPr/>
            </p:nvSpPr>
            <p:spPr bwMode="auto">
              <a:xfrm>
                <a:off x="1968" y="1920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I</a:t>
                </a:r>
              </a:p>
            </p:txBody>
          </p:sp>
          <p:sp>
            <p:nvSpPr>
              <p:cNvPr id="21523" name="Oval 44"/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240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K</a:t>
                </a:r>
              </a:p>
            </p:txBody>
          </p:sp>
          <p:sp>
            <p:nvSpPr>
              <p:cNvPr id="21524" name="Line 45"/>
              <p:cNvSpPr>
                <a:spLocks noChangeShapeType="1"/>
              </p:cNvSpPr>
              <p:nvPr/>
            </p:nvSpPr>
            <p:spPr bwMode="auto">
              <a:xfrm flipH="1">
                <a:off x="2112" y="1680"/>
                <a:ext cx="240" cy="24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5" name="Line 46"/>
              <p:cNvSpPr>
                <a:spLocks noChangeShapeType="1"/>
              </p:cNvSpPr>
              <p:nvPr/>
            </p:nvSpPr>
            <p:spPr bwMode="auto">
              <a:xfrm>
                <a:off x="2544" y="163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6" name="Line 47"/>
              <p:cNvSpPr>
                <a:spLocks noChangeShapeType="1"/>
              </p:cNvSpPr>
              <p:nvPr/>
            </p:nvSpPr>
            <p:spPr bwMode="auto">
              <a:xfrm>
                <a:off x="2496" y="1680"/>
                <a:ext cx="240" cy="240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7" name="Line 48"/>
              <p:cNvSpPr>
                <a:spLocks noChangeShapeType="1"/>
              </p:cNvSpPr>
              <p:nvPr/>
            </p:nvSpPr>
            <p:spPr bwMode="auto">
              <a:xfrm>
                <a:off x="2880" y="1728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85" name="Rectangle 49"/>
          <p:cNvSpPr>
            <a:spLocks noChangeArrowheads="1"/>
          </p:cNvSpPr>
          <p:nvPr/>
        </p:nvSpPr>
        <p:spPr bwMode="auto">
          <a:xfrm>
            <a:off x="181809" y="6010660"/>
            <a:ext cx="6651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ea typeface="微软雅黑 Light" panose="020B0502040204020203" pitchFamily="34" charset="-122"/>
              </a:rPr>
              <a:t>非强连通图的极大强连通子图</a:t>
            </a:r>
            <a:r>
              <a:rPr lang="zh-CN" altLang="en-US" sz="2400">
                <a:ea typeface="微软雅黑 Light" panose="020B0502040204020203" pitchFamily="34" charset="-122"/>
              </a:rPr>
              <a:t>叫做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强连通分量</a:t>
            </a:r>
            <a:r>
              <a:rPr lang="zh-CN" altLang="en-US" sz="2400">
                <a:ea typeface="微软雅黑 Light" panose="020B0502040204020203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57766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61452" grpId="0"/>
      <p:bldP spid="3081" grpId="0"/>
      <p:bldP spid="30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17C6FA-06E0-435F-839C-F876E47D490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228600" y="3016250"/>
            <a:ext cx="189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marL="1619250" indent="-16192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CC"/>
                </a:solidFill>
                <a:ea typeface="黑体" panose="02010609060101010101" pitchFamily="49" charset="-122"/>
              </a:rPr>
              <a:t>生成树：</a:t>
            </a:r>
            <a:endParaRPr lang="zh-CN" altLang="en-US" sz="2400">
              <a:solidFill>
                <a:srgbClr val="FF33CC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 Light" panose="020B0502040204020203" pitchFamily="34" charset="-122"/>
            </a:endParaRPr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1600200" y="2987675"/>
            <a:ext cx="49164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是一个</a:t>
            </a:r>
            <a:r>
              <a:rPr lang="zh-CN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极小连通子图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，它含有图中全部</a:t>
            </a:r>
            <a:r>
              <a:rPr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个顶点，但只有</a:t>
            </a:r>
            <a:r>
              <a:rPr lang="en-US" altLang="zh-CN" sz="24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-1</a:t>
            </a:r>
            <a:r>
              <a:rPr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条边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。</a:t>
            </a:r>
            <a:endParaRPr lang="zh-CN" altLang="en-US" sz="240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 Light" panose="020B0502040204020203" pitchFamily="34" charset="-122"/>
            </a:endParaRPr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1295400" y="4724400"/>
            <a:ext cx="3132138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若干棵</a:t>
            </a:r>
            <a:r>
              <a:rPr lang="zh-CN" altLang="en-US" sz="24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生成树的集合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，含全部顶点，但构成这些树的边或</a:t>
            </a:r>
            <a:r>
              <a:rPr lang="zh-CN" altLang="en-US" sz="24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弧</a:t>
            </a:r>
            <a:r>
              <a:rPr lang="zh-CN" altLang="en-US" sz="2400"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是最少的。</a:t>
            </a:r>
          </a:p>
        </p:txBody>
      </p:sp>
      <p:sp>
        <p:nvSpPr>
          <p:cNvPr id="4103" name="Rectangle 10"/>
          <p:cNvSpPr>
            <a:spLocks noChangeArrowheads="1"/>
          </p:cNvSpPr>
          <p:nvPr/>
        </p:nvSpPr>
        <p:spPr bwMode="auto">
          <a:xfrm>
            <a:off x="228600" y="228600"/>
            <a:ext cx="2996514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有两类图形不在本章讨论之列：</a:t>
            </a:r>
          </a:p>
        </p:txBody>
      </p:sp>
      <p:pic>
        <p:nvPicPr>
          <p:cNvPr id="2253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864" y="295275"/>
            <a:ext cx="5366472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304800" y="2362200"/>
            <a:ext cx="3505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图的基本术语</a:t>
            </a:r>
            <a:r>
              <a:rPr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(</a:t>
            </a:r>
            <a:r>
              <a:rPr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续</a:t>
            </a:r>
            <a:r>
              <a:rPr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)</a:t>
            </a:r>
          </a:p>
        </p:txBody>
      </p:sp>
      <p:grpSp>
        <p:nvGrpSpPr>
          <p:cNvPr id="22536" name="Group 29"/>
          <p:cNvGrpSpPr>
            <a:grpSpLocks/>
          </p:cNvGrpSpPr>
          <p:nvPr/>
        </p:nvGrpSpPr>
        <p:grpSpPr bwMode="auto">
          <a:xfrm>
            <a:off x="6477000" y="2514600"/>
            <a:ext cx="1747838" cy="1295400"/>
            <a:chOff x="4080" y="1584"/>
            <a:chExt cx="1101" cy="816"/>
          </a:xfrm>
        </p:grpSpPr>
        <p:sp>
          <p:nvSpPr>
            <p:cNvPr id="22540" name="Oval 15"/>
            <p:cNvSpPr>
              <a:spLocks noChangeArrowheads="1"/>
            </p:cNvSpPr>
            <p:nvPr/>
          </p:nvSpPr>
          <p:spPr bwMode="auto">
            <a:xfrm>
              <a:off x="4124" y="1618"/>
              <a:ext cx="264" cy="23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v1</a:t>
              </a:r>
            </a:p>
          </p:txBody>
        </p:sp>
        <p:sp>
          <p:nvSpPr>
            <p:cNvPr id="22541" name="Oval 16"/>
            <p:cNvSpPr>
              <a:spLocks noChangeArrowheads="1"/>
            </p:cNvSpPr>
            <p:nvPr/>
          </p:nvSpPr>
          <p:spPr bwMode="auto">
            <a:xfrm>
              <a:off x="4917" y="1584"/>
              <a:ext cx="264" cy="23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v2</a:t>
              </a:r>
            </a:p>
          </p:txBody>
        </p:sp>
        <p:sp>
          <p:nvSpPr>
            <p:cNvPr id="22542" name="Oval 17"/>
            <p:cNvSpPr>
              <a:spLocks noChangeArrowheads="1"/>
            </p:cNvSpPr>
            <p:nvPr/>
          </p:nvSpPr>
          <p:spPr bwMode="auto">
            <a:xfrm>
              <a:off x="4080" y="2162"/>
              <a:ext cx="264" cy="23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v3</a:t>
              </a:r>
            </a:p>
          </p:txBody>
        </p:sp>
        <p:sp>
          <p:nvSpPr>
            <p:cNvPr id="22543" name="Oval 18"/>
            <p:cNvSpPr>
              <a:spLocks noChangeArrowheads="1"/>
            </p:cNvSpPr>
            <p:nvPr/>
          </p:nvSpPr>
          <p:spPr bwMode="auto">
            <a:xfrm>
              <a:off x="4917" y="2162"/>
              <a:ext cx="264" cy="23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v4</a:t>
              </a:r>
            </a:p>
          </p:txBody>
        </p:sp>
        <p:sp>
          <p:nvSpPr>
            <p:cNvPr id="22544" name="Line 19"/>
            <p:cNvSpPr>
              <a:spLocks noChangeShapeType="1"/>
            </p:cNvSpPr>
            <p:nvPr/>
          </p:nvSpPr>
          <p:spPr bwMode="auto">
            <a:xfrm>
              <a:off x="4388" y="1720"/>
              <a:ext cx="529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5" name="Line 20"/>
            <p:cNvSpPr>
              <a:spLocks noChangeShapeType="1"/>
            </p:cNvSpPr>
            <p:nvPr/>
          </p:nvSpPr>
          <p:spPr bwMode="auto">
            <a:xfrm flipH="1">
              <a:off x="4256" y="1856"/>
              <a:ext cx="0" cy="306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Line 21"/>
            <p:cNvSpPr>
              <a:spLocks noChangeShapeType="1"/>
            </p:cNvSpPr>
            <p:nvPr/>
          </p:nvSpPr>
          <p:spPr bwMode="auto">
            <a:xfrm>
              <a:off x="4344" y="2298"/>
              <a:ext cx="573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22"/>
            <p:cNvSpPr>
              <a:spLocks noChangeShapeType="1"/>
            </p:cNvSpPr>
            <p:nvPr/>
          </p:nvSpPr>
          <p:spPr bwMode="auto">
            <a:xfrm>
              <a:off x="4368" y="1776"/>
              <a:ext cx="624" cy="384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7" name="Rectangle 25"/>
          <p:cNvSpPr>
            <a:spLocks noChangeArrowheads="1"/>
          </p:cNvSpPr>
          <p:nvPr/>
        </p:nvSpPr>
        <p:spPr bwMode="auto">
          <a:xfrm>
            <a:off x="304800" y="3810000"/>
            <a:ext cx="7772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CN" altLang="en-US" sz="2400">
                <a:ea typeface="微软雅黑 Light" panose="020B0502040204020203" pitchFamily="34" charset="-122"/>
              </a:rPr>
              <a:t>如果在生成树上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添加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1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条边</a:t>
            </a:r>
            <a:r>
              <a:rPr lang="zh-CN" altLang="en-US" sz="2400">
                <a:ea typeface="微软雅黑 Light" panose="020B0502040204020203" pitchFamily="34" charset="-122"/>
              </a:rPr>
              <a:t>，必定构成一个环。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zh-CN" altLang="en-US" sz="2400">
                <a:ea typeface="微软雅黑 Light" panose="020B0502040204020203" pitchFamily="34" charset="-122"/>
              </a:rPr>
              <a:t>若图中有</a:t>
            </a:r>
            <a:r>
              <a:rPr lang="en-US" altLang="zh-CN" sz="2400">
                <a:ea typeface="微软雅黑 Light" panose="020B0502040204020203" pitchFamily="34" charset="-122"/>
              </a:rPr>
              <a:t>n</a:t>
            </a:r>
            <a:r>
              <a:rPr lang="zh-CN" altLang="en-US" sz="2400">
                <a:ea typeface="微软雅黑 Light" panose="020B0502040204020203" pitchFamily="34" charset="-122"/>
              </a:rPr>
              <a:t>个顶点，却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少于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-1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条边</a:t>
            </a:r>
            <a:r>
              <a:rPr lang="zh-CN" altLang="en-US" sz="2400">
                <a:ea typeface="微软雅黑 Light" panose="020B0502040204020203" pitchFamily="34" charset="-122"/>
              </a:rPr>
              <a:t>，必为非连通图。</a:t>
            </a:r>
          </a:p>
        </p:txBody>
      </p:sp>
      <p:graphicFrame>
        <p:nvGraphicFramePr>
          <p:cNvPr id="4098" name="Object 27"/>
          <p:cNvGraphicFramePr>
            <a:graphicFrameLocks noChangeAspect="1"/>
          </p:cNvGraphicFramePr>
          <p:nvPr/>
        </p:nvGraphicFramePr>
        <p:xfrm>
          <a:off x="4191000" y="4648200"/>
          <a:ext cx="3886200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Image" r:id="rId4" imgW="2005928" imgH="1182626" progId="Photoshop.Image.5">
                  <p:embed/>
                </p:oleObj>
              </mc:Choice>
              <mc:Fallback>
                <p:oleObj name="Image" r:id="rId4" imgW="2005928" imgH="1182626" progId="Photoshop.Image.5">
                  <p:embed/>
                  <p:pic>
                    <p:nvPicPr>
                      <p:cNvPr id="409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648200"/>
                        <a:ext cx="3886200" cy="197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Rectangle 28"/>
          <p:cNvSpPr>
            <a:spLocks noChangeArrowheads="1"/>
          </p:cNvSpPr>
          <p:nvPr/>
        </p:nvSpPr>
        <p:spPr bwMode="auto">
          <a:xfrm>
            <a:off x="179388" y="4724400"/>
            <a:ext cx="10795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CC"/>
                </a:solidFill>
                <a:ea typeface="黑体" panose="02010609060101010101" pitchFamily="49" charset="-122"/>
              </a:rPr>
              <a:t>生成森林：</a:t>
            </a:r>
          </a:p>
        </p:txBody>
      </p:sp>
    </p:spTree>
    <p:extLst>
      <p:ext uri="{BB962C8B-B14F-4D97-AF65-F5344CB8AC3E}">
        <p14:creationId xmlns:p14="http://schemas.microsoft.com/office/powerpoint/2010/main" val="13847973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5" grpId="0"/>
      <p:bldP spid="107527" grpId="0"/>
      <p:bldP spid="41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5FF4D-7427-403A-AD0F-4FEB8847E4F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1679575" cy="457200"/>
          </a:xfrm>
        </p:spPr>
        <p:txBody>
          <a:bodyPr/>
          <a:lstStyle/>
          <a:p>
            <a:pPr algn="l" eaLnBrk="1" hangingPunct="1"/>
            <a:r>
              <a:rPr lang="zh-CN" altLang="en-US" sz="2400" b="1">
                <a:solidFill>
                  <a:srgbClr val="FF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邻接点：</a:t>
            </a: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1371600" y="1219200"/>
            <a:ext cx="548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有向边</a:t>
            </a:r>
            <a:r>
              <a:rPr lang="en-US" altLang="zh-CN" sz="2400"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ea typeface="微软雅黑 Light" panose="020B0502040204020203" pitchFamily="34" charset="-122"/>
              </a:rPr>
              <a:t>u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>
                <a:ea typeface="微软雅黑 Light" panose="020B0502040204020203" pitchFamily="34" charset="-122"/>
              </a:rPr>
              <a:t>)</a:t>
            </a:r>
            <a:r>
              <a:rPr lang="zh-CN" altLang="en-US" sz="2400">
                <a:ea typeface="微软雅黑 Light" panose="020B0502040204020203" pitchFamily="34" charset="-122"/>
              </a:rPr>
              <a:t>称为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弧</a:t>
            </a:r>
            <a:r>
              <a:rPr lang="zh-CN" altLang="en-US" sz="2400">
                <a:ea typeface="微软雅黑 Light" panose="020B0502040204020203" pitchFamily="34" charset="-122"/>
              </a:rPr>
              <a:t>，边的始点</a:t>
            </a:r>
            <a:r>
              <a:rPr lang="en-US" altLang="zh-CN" sz="2400">
                <a:ea typeface="微软雅黑 Light" panose="020B0502040204020203" pitchFamily="34" charset="-122"/>
              </a:rPr>
              <a:t>u </a:t>
            </a:r>
            <a:r>
              <a:rPr lang="zh-CN" altLang="en-US" sz="2400">
                <a:ea typeface="微软雅黑 Light" panose="020B0502040204020203" pitchFamily="34" charset="-122"/>
              </a:rPr>
              <a:t>叫</a:t>
            </a:r>
            <a:r>
              <a:rPr lang="zh-CN" altLang="en-US" sz="2400">
                <a:solidFill>
                  <a:srgbClr val="FF33CC"/>
                </a:solidFill>
                <a:ea typeface="微软雅黑 Light" panose="020B0502040204020203" pitchFamily="34" charset="-122"/>
              </a:rPr>
              <a:t>弧尾</a:t>
            </a:r>
            <a:r>
              <a:rPr lang="zh-CN" altLang="en-US" sz="2400">
                <a:ea typeface="微软雅黑 Light" panose="020B0502040204020203" pitchFamily="34" charset="-122"/>
              </a:rPr>
              <a:t>，终点</a:t>
            </a:r>
            <a:r>
              <a:rPr lang="en-US" altLang="zh-CN" sz="2400">
                <a:ea typeface="微软雅黑 Light" panose="020B0502040204020203" pitchFamily="34" charset="-122"/>
              </a:rPr>
              <a:t>v </a:t>
            </a:r>
            <a:r>
              <a:rPr lang="zh-CN" altLang="en-US" sz="2400">
                <a:ea typeface="微软雅黑 Light" panose="020B0502040204020203" pitchFamily="34" charset="-122"/>
              </a:rPr>
              <a:t>叫</a:t>
            </a:r>
            <a:r>
              <a:rPr lang="zh-CN" altLang="en-US" sz="2400">
                <a:solidFill>
                  <a:srgbClr val="FF33CC"/>
                </a:solidFill>
                <a:ea typeface="微软雅黑 Light" panose="020B0502040204020203" pitchFamily="34" charset="-122"/>
              </a:rPr>
              <a:t>弧头</a:t>
            </a:r>
            <a:r>
              <a:rPr lang="zh-CN" altLang="en-US" sz="2400"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1371600" y="3352800"/>
            <a:ext cx="7239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200">
                <a:ea typeface="微软雅黑 Light" panose="020B0502040204020203" pitchFamily="34" charset="-122"/>
              </a:rPr>
              <a:t>顶点 </a:t>
            </a:r>
            <a:r>
              <a:rPr lang="en-US" altLang="zh-CN" sz="2200">
                <a:ea typeface="微软雅黑 Light" panose="020B0502040204020203" pitchFamily="34" charset="-122"/>
              </a:rPr>
              <a:t>v </a:t>
            </a:r>
            <a:r>
              <a:rPr lang="zh-CN" altLang="en-US" sz="2200">
                <a:ea typeface="微软雅黑 Light" panose="020B0502040204020203" pitchFamily="34" charset="-122"/>
              </a:rPr>
              <a:t>的</a:t>
            </a:r>
            <a:r>
              <a:rPr lang="zh-CN" altLang="en-US" sz="2200">
                <a:solidFill>
                  <a:srgbClr val="FF33CC"/>
                </a:solidFill>
                <a:ea typeface="微软雅黑 Light" panose="020B0502040204020203" pitchFamily="34" charset="-122"/>
              </a:rPr>
              <a:t>入度</a:t>
            </a:r>
            <a:r>
              <a:rPr lang="zh-CN" altLang="en-US" sz="2200">
                <a:ea typeface="微软雅黑 Light" panose="020B0502040204020203" pitchFamily="34" charset="-122"/>
              </a:rPr>
              <a:t>是以 </a:t>
            </a:r>
            <a:r>
              <a:rPr lang="en-US" altLang="zh-CN" sz="2200">
                <a:ea typeface="微软雅黑 Light" panose="020B0502040204020203" pitchFamily="34" charset="-122"/>
              </a:rPr>
              <a:t>v </a:t>
            </a:r>
            <a:r>
              <a:rPr lang="zh-CN" altLang="en-US" sz="2200">
                <a:ea typeface="微软雅黑 Light" panose="020B0502040204020203" pitchFamily="34" charset="-122"/>
              </a:rPr>
              <a:t>为</a:t>
            </a:r>
            <a:r>
              <a:rPr lang="zh-CN" altLang="en-US" sz="2200">
                <a:solidFill>
                  <a:srgbClr val="C00000"/>
                </a:solidFill>
                <a:ea typeface="微软雅黑 Light" panose="020B0502040204020203" pitchFamily="34" charset="-122"/>
              </a:rPr>
              <a:t>终点</a:t>
            </a:r>
            <a:r>
              <a:rPr lang="zh-CN" altLang="en-US" sz="2200">
                <a:ea typeface="微软雅黑 Light" panose="020B0502040204020203" pitchFamily="34" charset="-122"/>
              </a:rPr>
              <a:t>的有向边的条数</a:t>
            </a:r>
            <a:r>
              <a:rPr lang="en-US" altLang="zh-CN" sz="2200">
                <a:ea typeface="微软雅黑 Light" panose="020B0502040204020203" pitchFamily="34" charset="-122"/>
              </a:rPr>
              <a:t>, </a:t>
            </a:r>
            <a:r>
              <a:rPr lang="zh-CN" altLang="en-US" sz="2200">
                <a:ea typeface="微软雅黑 Light" panose="020B0502040204020203" pitchFamily="34" charset="-122"/>
              </a:rPr>
              <a:t>记作 </a:t>
            </a:r>
            <a:r>
              <a:rPr lang="en-US" altLang="zh-CN" sz="2200">
                <a:solidFill>
                  <a:srgbClr val="C00000"/>
                </a:solidFill>
                <a:ea typeface="微软雅黑 Light" panose="020B0502040204020203" pitchFamily="34" charset="-122"/>
              </a:rPr>
              <a:t>ID(v)</a:t>
            </a:r>
            <a:r>
              <a:rPr lang="en-US" altLang="zh-CN" sz="2200">
                <a:ea typeface="微软雅黑 Light" panose="020B0502040204020203" pitchFamily="34" charset="-122"/>
              </a:rPr>
              <a:t>; </a:t>
            </a:r>
          </a:p>
          <a:p>
            <a:pPr eaLnBrk="1" hangingPunct="1">
              <a:buFontTx/>
              <a:buNone/>
            </a:pPr>
            <a:r>
              <a:rPr lang="zh-CN" altLang="en-US" sz="2200">
                <a:ea typeface="微软雅黑 Light" panose="020B0502040204020203" pitchFamily="34" charset="-122"/>
              </a:rPr>
              <a:t>顶点 </a:t>
            </a:r>
            <a:r>
              <a:rPr lang="en-US" altLang="zh-CN" sz="2200">
                <a:ea typeface="微软雅黑 Light" panose="020B0502040204020203" pitchFamily="34" charset="-122"/>
              </a:rPr>
              <a:t>v </a:t>
            </a:r>
            <a:r>
              <a:rPr lang="zh-CN" altLang="en-US" sz="2200">
                <a:ea typeface="微软雅黑 Light" panose="020B0502040204020203" pitchFamily="34" charset="-122"/>
              </a:rPr>
              <a:t>的</a:t>
            </a:r>
            <a:r>
              <a:rPr lang="zh-CN" altLang="en-US" sz="2200">
                <a:solidFill>
                  <a:srgbClr val="FF33CC"/>
                </a:solidFill>
                <a:ea typeface="微软雅黑 Light" panose="020B0502040204020203" pitchFamily="34" charset="-122"/>
              </a:rPr>
              <a:t>出度</a:t>
            </a:r>
            <a:r>
              <a:rPr lang="zh-CN" altLang="en-US" sz="2200">
                <a:ea typeface="微软雅黑 Light" panose="020B0502040204020203" pitchFamily="34" charset="-122"/>
              </a:rPr>
              <a:t>是以 </a:t>
            </a:r>
            <a:r>
              <a:rPr lang="en-US" altLang="zh-CN" sz="2200">
                <a:ea typeface="微软雅黑 Light" panose="020B0502040204020203" pitchFamily="34" charset="-122"/>
              </a:rPr>
              <a:t>v </a:t>
            </a:r>
            <a:r>
              <a:rPr lang="zh-CN" altLang="en-US" sz="2200">
                <a:ea typeface="微软雅黑 Light" panose="020B0502040204020203" pitchFamily="34" charset="-122"/>
              </a:rPr>
              <a:t>为</a:t>
            </a:r>
            <a:r>
              <a:rPr lang="zh-CN" altLang="en-US" sz="2200">
                <a:solidFill>
                  <a:srgbClr val="C00000"/>
                </a:solidFill>
                <a:ea typeface="微软雅黑 Light" panose="020B0502040204020203" pitchFamily="34" charset="-122"/>
              </a:rPr>
              <a:t>始点</a:t>
            </a:r>
            <a:r>
              <a:rPr lang="zh-CN" altLang="en-US" sz="2200">
                <a:ea typeface="微软雅黑 Light" panose="020B0502040204020203" pitchFamily="34" charset="-122"/>
              </a:rPr>
              <a:t>的有向边的条数</a:t>
            </a:r>
            <a:r>
              <a:rPr lang="en-US" altLang="zh-CN" sz="2200">
                <a:ea typeface="微软雅黑 Light" panose="020B0502040204020203" pitchFamily="34" charset="-122"/>
              </a:rPr>
              <a:t>, </a:t>
            </a:r>
            <a:r>
              <a:rPr lang="zh-CN" altLang="en-US" sz="2200">
                <a:ea typeface="微软雅黑 Light" panose="020B0502040204020203" pitchFamily="34" charset="-122"/>
              </a:rPr>
              <a:t>记作 </a:t>
            </a:r>
            <a:r>
              <a:rPr lang="en-US" altLang="zh-CN" sz="2200">
                <a:solidFill>
                  <a:srgbClr val="C00000"/>
                </a:solidFill>
                <a:ea typeface="微软雅黑 Light" panose="020B0502040204020203" pitchFamily="34" charset="-122"/>
              </a:rPr>
              <a:t>OD(v)</a:t>
            </a:r>
            <a:r>
              <a:rPr lang="zh-CN" altLang="en-US" sz="2200"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12294" name="Rectangle 8"/>
          <p:cNvSpPr>
            <a:spLocks noChangeArrowheads="1"/>
          </p:cNvSpPr>
          <p:nvPr/>
        </p:nvSpPr>
        <p:spPr bwMode="auto">
          <a:xfrm>
            <a:off x="1447800" y="304800"/>
            <a:ext cx="48529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微软雅黑 Light" panose="020B0502040204020203" pitchFamily="34" charset="-122"/>
              </a:rPr>
              <a:t>若 </a:t>
            </a:r>
            <a:r>
              <a:rPr lang="en-US" altLang="zh-CN" sz="2400"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ea typeface="微软雅黑 Light" panose="020B0502040204020203" pitchFamily="34" charset="-122"/>
              </a:rPr>
              <a:t>u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>
                <a:ea typeface="微软雅黑 Light" panose="020B0502040204020203" pitchFamily="34" charset="-122"/>
              </a:rPr>
              <a:t>) </a:t>
            </a:r>
            <a:r>
              <a:rPr lang="zh-CN" altLang="en-US" sz="2400">
                <a:ea typeface="微软雅黑 Light" panose="020B0502040204020203" pitchFamily="34" charset="-122"/>
              </a:rPr>
              <a:t>是 </a:t>
            </a:r>
            <a:r>
              <a:rPr lang="en-US" altLang="zh-CN" sz="2400" i="1">
                <a:ea typeface="微软雅黑 Light" panose="020B0502040204020203" pitchFamily="34" charset="-122"/>
              </a:rPr>
              <a:t>E</a:t>
            </a:r>
            <a:r>
              <a:rPr lang="en-US" altLang="zh-CN" sz="2400">
                <a:ea typeface="微软雅黑 Light" panose="020B0502040204020203" pitchFamily="34" charset="-122"/>
              </a:rPr>
              <a:t>(G) </a:t>
            </a:r>
            <a:r>
              <a:rPr lang="zh-CN" altLang="en-US" sz="2400">
                <a:ea typeface="微软雅黑 Light" panose="020B0502040204020203" pitchFamily="34" charset="-122"/>
              </a:rPr>
              <a:t>中的一条边，则称 </a:t>
            </a:r>
            <a:r>
              <a:rPr lang="en-US" altLang="zh-CN" sz="2400" i="1">
                <a:ea typeface="微软雅黑 Light" panose="020B0502040204020203" pitchFamily="34" charset="-122"/>
              </a:rPr>
              <a:t>u </a:t>
            </a:r>
            <a:r>
              <a:rPr lang="zh-CN" altLang="en-US" sz="2400">
                <a:ea typeface="微软雅黑 Light" panose="020B0502040204020203" pitchFamily="34" charset="-122"/>
              </a:rPr>
              <a:t>与 </a:t>
            </a:r>
            <a:r>
              <a:rPr lang="en-US" altLang="zh-CN" sz="2400" i="1">
                <a:ea typeface="微软雅黑 Light" panose="020B0502040204020203" pitchFamily="34" charset="-122"/>
              </a:rPr>
              <a:t>v </a:t>
            </a:r>
            <a:r>
              <a:rPr lang="zh-CN" altLang="en-US" sz="2400">
                <a:ea typeface="微软雅黑 Light" panose="020B0502040204020203" pitchFamily="34" charset="-122"/>
              </a:rPr>
              <a:t>互为</a:t>
            </a:r>
            <a:r>
              <a:rPr lang="zh-CN" altLang="en-US" sz="2400">
                <a:solidFill>
                  <a:srgbClr val="FF33CC"/>
                </a:solidFill>
                <a:ea typeface="微软雅黑 Light" panose="020B0502040204020203" pitchFamily="34" charset="-122"/>
              </a:rPr>
              <a:t>邻接顶点。</a:t>
            </a: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28600" y="1219200"/>
            <a:ext cx="1143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弧头和弧尾：</a:t>
            </a:r>
          </a:p>
        </p:txBody>
      </p:sp>
      <p:sp>
        <p:nvSpPr>
          <p:cNvPr id="23559" name="Rectangle 11"/>
          <p:cNvSpPr>
            <a:spLocks noChangeArrowheads="1"/>
          </p:cNvSpPr>
          <p:nvPr/>
        </p:nvSpPr>
        <p:spPr bwMode="auto">
          <a:xfrm>
            <a:off x="228600" y="33528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入度和出度：</a:t>
            </a:r>
          </a:p>
        </p:txBody>
      </p:sp>
      <p:sp>
        <p:nvSpPr>
          <p:cNvPr id="56343" name="Text Box 23"/>
          <p:cNvSpPr txBox="1">
            <a:spLocks noChangeArrowheads="1"/>
          </p:cNvSpPr>
          <p:nvPr/>
        </p:nvSpPr>
        <p:spPr bwMode="auto">
          <a:xfrm>
            <a:off x="304800" y="4343400"/>
            <a:ext cx="8458200" cy="831850"/>
          </a:xfrm>
          <a:prstGeom prst="rect">
            <a:avLst/>
          </a:prstGeom>
          <a:solidFill>
            <a:srgbClr val="CC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666750" indent="-6667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问：当有向图中仅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个顶点的入度为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0,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其余顶点的入度均为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，此时是何形状？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562600" y="5105400"/>
            <a:ext cx="2133600" cy="1219200"/>
            <a:chOff x="1249" y="3072"/>
            <a:chExt cx="1055" cy="672"/>
          </a:xfrm>
        </p:grpSpPr>
        <p:sp>
          <p:nvSpPr>
            <p:cNvPr id="23578" name="Oval 26"/>
            <p:cNvSpPr>
              <a:spLocks noChangeArrowheads="1"/>
            </p:cNvSpPr>
            <p:nvPr/>
          </p:nvSpPr>
          <p:spPr bwMode="auto">
            <a:xfrm>
              <a:off x="1825" y="3072"/>
              <a:ext cx="143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ea typeface="PMingLiU" pitchFamily="18" charset="-120"/>
              </a:endParaRPr>
            </a:p>
          </p:txBody>
        </p:sp>
        <p:sp>
          <p:nvSpPr>
            <p:cNvPr id="23579" name="Line 27"/>
            <p:cNvSpPr>
              <a:spLocks noChangeShapeType="1"/>
            </p:cNvSpPr>
            <p:nvPr/>
          </p:nvSpPr>
          <p:spPr bwMode="auto">
            <a:xfrm flipH="1">
              <a:off x="1632" y="3168"/>
              <a:ext cx="192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0" name="Oval 28"/>
            <p:cNvSpPr>
              <a:spLocks noChangeArrowheads="1"/>
            </p:cNvSpPr>
            <p:nvPr/>
          </p:nvSpPr>
          <p:spPr bwMode="auto">
            <a:xfrm>
              <a:off x="1489" y="3312"/>
              <a:ext cx="144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3581" name="Oval 29"/>
            <p:cNvSpPr>
              <a:spLocks noChangeArrowheads="1"/>
            </p:cNvSpPr>
            <p:nvPr/>
          </p:nvSpPr>
          <p:spPr bwMode="auto">
            <a:xfrm>
              <a:off x="1249" y="3600"/>
              <a:ext cx="14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3582" name="Line 30"/>
            <p:cNvSpPr>
              <a:spLocks noChangeShapeType="1"/>
            </p:cNvSpPr>
            <p:nvPr/>
          </p:nvSpPr>
          <p:spPr bwMode="auto">
            <a:xfrm flipH="1">
              <a:off x="1345" y="3408"/>
              <a:ext cx="144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Line 31"/>
            <p:cNvSpPr>
              <a:spLocks noChangeShapeType="1"/>
            </p:cNvSpPr>
            <p:nvPr/>
          </p:nvSpPr>
          <p:spPr bwMode="auto">
            <a:xfrm>
              <a:off x="1634" y="3456"/>
              <a:ext cx="144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Oval 32"/>
            <p:cNvSpPr>
              <a:spLocks noChangeArrowheads="1"/>
            </p:cNvSpPr>
            <p:nvPr/>
          </p:nvSpPr>
          <p:spPr bwMode="auto">
            <a:xfrm>
              <a:off x="1872" y="3402"/>
              <a:ext cx="143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ea typeface="PMingLiU" pitchFamily="18" charset="-120"/>
              </a:endParaRPr>
            </a:p>
          </p:txBody>
        </p:sp>
        <p:sp>
          <p:nvSpPr>
            <p:cNvPr id="23585" name="Line 33"/>
            <p:cNvSpPr>
              <a:spLocks noChangeShapeType="1"/>
            </p:cNvSpPr>
            <p:nvPr/>
          </p:nvSpPr>
          <p:spPr bwMode="auto">
            <a:xfrm>
              <a:off x="1920" y="3216"/>
              <a:ext cx="0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6" name="Oval 34"/>
            <p:cNvSpPr>
              <a:spLocks noChangeArrowheads="1"/>
            </p:cNvSpPr>
            <p:nvPr/>
          </p:nvSpPr>
          <p:spPr bwMode="auto">
            <a:xfrm>
              <a:off x="2160" y="3360"/>
              <a:ext cx="144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3587" name="Oval 35"/>
            <p:cNvSpPr>
              <a:spLocks noChangeArrowheads="1"/>
            </p:cNvSpPr>
            <p:nvPr/>
          </p:nvSpPr>
          <p:spPr bwMode="auto">
            <a:xfrm>
              <a:off x="1730" y="3600"/>
              <a:ext cx="14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3588" name="Line 36"/>
            <p:cNvSpPr>
              <a:spLocks noChangeShapeType="1"/>
            </p:cNvSpPr>
            <p:nvPr/>
          </p:nvSpPr>
          <p:spPr bwMode="auto">
            <a:xfrm>
              <a:off x="1968" y="3168"/>
              <a:ext cx="240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562" name="Group 54"/>
          <p:cNvGrpSpPr>
            <a:grpSpLocks/>
          </p:cNvGrpSpPr>
          <p:nvPr/>
        </p:nvGrpSpPr>
        <p:grpSpPr bwMode="auto">
          <a:xfrm>
            <a:off x="6862763" y="76200"/>
            <a:ext cx="1747837" cy="1295400"/>
            <a:chOff x="4323" y="48"/>
            <a:chExt cx="1101" cy="816"/>
          </a:xfrm>
        </p:grpSpPr>
        <p:sp>
          <p:nvSpPr>
            <p:cNvPr id="23570" name="Oval 39"/>
            <p:cNvSpPr>
              <a:spLocks noChangeArrowheads="1"/>
            </p:cNvSpPr>
            <p:nvPr/>
          </p:nvSpPr>
          <p:spPr bwMode="auto">
            <a:xfrm>
              <a:off x="4367" y="82"/>
              <a:ext cx="264" cy="23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solidFill>
                    <a:schemeClr val="bg1"/>
                  </a:solidFill>
                  <a:ea typeface="黑体" panose="02010609060101010101" pitchFamily="49" charset="-122"/>
                </a:rPr>
                <a:t>u</a:t>
              </a:r>
            </a:p>
          </p:txBody>
        </p:sp>
        <p:sp>
          <p:nvSpPr>
            <p:cNvPr id="23571" name="Oval 40"/>
            <p:cNvSpPr>
              <a:spLocks noChangeArrowheads="1"/>
            </p:cNvSpPr>
            <p:nvPr/>
          </p:nvSpPr>
          <p:spPr bwMode="auto">
            <a:xfrm>
              <a:off x="5160" y="48"/>
              <a:ext cx="264" cy="23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solidFill>
                    <a:schemeClr val="bg1"/>
                  </a:solidFill>
                  <a:ea typeface="黑体" panose="02010609060101010101" pitchFamily="49" charset="-122"/>
                </a:rPr>
                <a:t>v</a:t>
              </a:r>
            </a:p>
          </p:txBody>
        </p:sp>
        <p:sp>
          <p:nvSpPr>
            <p:cNvPr id="23572" name="Oval 41"/>
            <p:cNvSpPr>
              <a:spLocks noChangeArrowheads="1"/>
            </p:cNvSpPr>
            <p:nvPr/>
          </p:nvSpPr>
          <p:spPr bwMode="auto">
            <a:xfrm>
              <a:off x="4323" y="626"/>
              <a:ext cx="264" cy="23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3573" name="Oval 42"/>
            <p:cNvSpPr>
              <a:spLocks noChangeArrowheads="1"/>
            </p:cNvSpPr>
            <p:nvPr/>
          </p:nvSpPr>
          <p:spPr bwMode="auto">
            <a:xfrm>
              <a:off x="5160" y="626"/>
              <a:ext cx="264" cy="238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3574" name="Line 43"/>
            <p:cNvSpPr>
              <a:spLocks noChangeShapeType="1"/>
            </p:cNvSpPr>
            <p:nvPr/>
          </p:nvSpPr>
          <p:spPr bwMode="auto">
            <a:xfrm>
              <a:off x="4631" y="184"/>
              <a:ext cx="529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5" name="Line 44"/>
            <p:cNvSpPr>
              <a:spLocks noChangeShapeType="1"/>
            </p:cNvSpPr>
            <p:nvPr/>
          </p:nvSpPr>
          <p:spPr bwMode="auto">
            <a:xfrm flipH="1">
              <a:off x="4499" y="320"/>
              <a:ext cx="0" cy="306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6" name="Line 45"/>
            <p:cNvSpPr>
              <a:spLocks noChangeShapeType="1"/>
            </p:cNvSpPr>
            <p:nvPr/>
          </p:nvSpPr>
          <p:spPr bwMode="auto">
            <a:xfrm>
              <a:off x="4587" y="762"/>
              <a:ext cx="573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7" name="Line 46"/>
            <p:cNvSpPr>
              <a:spLocks noChangeShapeType="1"/>
            </p:cNvSpPr>
            <p:nvPr/>
          </p:nvSpPr>
          <p:spPr bwMode="auto">
            <a:xfrm>
              <a:off x="4611" y="240"/>
              <a:ext cx="624" cy="384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63" name="Rectangle 48"/>
          <p:cNvSpPr>
            <a:spLocks noChangeArrowheads="1"/>
          </p:cNvSpPr>
          <p:nvPr/>
        </p:nvSpPr>
        <p:spPr bwMode="auto">
          <a:xfrm>
            <a:off x="304800" y="2193925"/>
            <a:ext cx="954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度：</a:t>
            </a:r>
          </a:p>
        </p:txBody>
      </p:sp>
      <p:sp>
        <p:nvSpPr>
          <p:cNvPr id="12301" name="Rectangle 49"/>
          <p:cNvSpPr>
            <a:spLocks noChangeArrowheads="1"/>
          </p:cNvSpPr>
          <p:nvPr/>
        </p:nvSpPr>
        <p:spPr bwMode="auto">
          <a:xfrm>
            <a:off x="990600" y="2193925"/>
            <a:ext cx="76200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200">
                <a:ea typeface="微软雅黑 Light" panose="020B0502040204020203" pitchFamily="34" charset="-122"/>
              </a:rPr>
              <a:t>顶点</a:t>
            </a:r>
            <a:r>
              <a:rPr lang="en-US" altLang="zh-CN" sz="2200">
                <a:ea typeface="微软雅黑 Light" panose="020B0502040204020203" pitchFamily="34" charset="-122"/>
              </a:rPr>
              <a:t>v </a:t>
            </a:r>
            <a:r>
              <a:rPr lang="zh-CN" altLang="en-US" sz="2200">
                <a:ea typeface="微软雅黑 Light" panose="020B0502040204020203" pitchFamily="34" charset="-122"/>
              </a:rPr>
              <a:t>的</a:t>
            </a:r>
            <a:r>
              <a:rPr lang="zh-CN" altLang="en-US" sz="2200">
                <a:solidFill>
                  <a:srgbClr val="FF33CC"/>
                </a:solidFill>
                <a:ea typeface="微软雅黑 Light" panose="020B0502040204020203" pitchFamily="34" charset="-122"/>
              </a:rPr>
              <a:t>度</a:t>
            </a:r>
            <a:r>
              <a:rPr lang="zh-CN" altLang="en-US" sz="2200">
                <a:ea typeface="微软雅黑 Light" panose="020B0502040204020203" pitchFamily="34" charset="-122"/>
              </a:rPr>
              <a:t>是与它相关联的边的条数。记作</a:t>
            </a:r>
            <a:r>
              <a:rPr lang="en-US" altLang="zh-CN" sz="2200">
                <a:solidFill>
                  <a:srgbClr val="C00000"/>
                </a:solidFill>
                <a:ea typeface="微软雅黑 Light" panose="020B0502040204020203" pitchFamily="34" charset="-122"/>
              </a:rPr>
              <a:t>TD(v)</a:t>
            </a:r>
            <a:r>
              <a:rPr lang="zh-CN" altLang="en-US" sz="2200">
                <a:ea typeface="微软雅黑 Light" panose="020B0502040204020203" pitchFamily="34" charset="-122"/>
              </a:rPr>
              <a:t>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200">
                <a:ea typeface="微软雅黑 Light" panose="020B0502040204020203" pitchFamily="34" charset="-122"/>
              </a:rPr>
              <a:t>在</a:t>
            </a:r>
            <a:r>
              <a:rPr lang="zh-CN" altLang="en-US" sz="2200">
                <a:solidFill>
                  <a:srgbClr val="C00000"/>
                </a:solidFill>
                <a:ea typeface="微软雅黑 Light" panose="020B0502040204020203" pitchFamily="34" charset="-122"/>
              </a:rPr>
              <a:t>有向图</a:t>
            </a:r>
            <a:r>
              <a:rPr lang="zh-CN" altLang="en-US" sz="2200">
                <a:ea typeface="微软雅黑 Light" panose="020B0502040204020203" pitchFamily="34" charset="-122"/>
              </a:rPr>
              <a:t>中</a:t>
            </a:r>
            <a:r>
              <a:rPr lang="en-US" altLang="zh-CN" sz="2200">
                <a:ea typeface="微软雅黑 Light" panose="020B0502040204020203" pitchFamily="34" charset="-122"/>
              </a:rPr>
              <a:t>, </a:t>
            </a:r>
            <a:r>
              <a:rPr lang="zh-CN" altLang="en-US" sz="2200">
                <a:ea typeface="微软雅黑 Light" panose="020B0502040204020203" pitchFamily="34" charset="-122"/>
              </a:rPr>
              <a:t>顶点的</a:t>
            </a:r>
            <a:r>
              <a:rPr lang="zh-CN" altLang="en-US" sz="2200">
                <a:solidFill>
                  <a:srgbClr val="C00000"/>
                </a:solidFill>
                <a:ea typeface="微软雅黑 Light" panose="020B0502040204020203" pitchFamily="34" charset="-122"/>
              </a:rPr>
              <a:t>度</a:t>
            </a:r>
            <a:r>
              <a:rPr lang="zh-CN" altLang="en-US" sz="2200">
                <a:ea typeface="微软雅黑 Light" panose="020B0502040204020203" pitchFamily="34" charset="-122"/>
              </a:rPr>
              <a:t>等于该顶点的</a:t>
            </a:r>
            <a:r>
              <a:rPr lang="zh-CN" altLang="en-US" sz="2200">
                <a:solidFill>
                  <a:srgbClr val="FF33CC"/>
                </a:solidFill>
                <a:ea typeface="微软雅黑 Light" panose="020B0502040204020203" pitchFamily="34" charset="-122"/>
              </a:rPr>
              <a:t>入度</a:t>
            </a:r>
            <a:r>
              <a:rPr lang="zh-CN" altLang="en-US" sz="2200">
                <a:ea typeface="微软雅黑 Light" panose="020B0502040204020203" pitchFamily="34" charset="-122"/>
              </a:rPr>
              <a:t>与</a:t>
            </a:r>
            <a:r>
              <a:rPr lang="zh-CN" altLang="en-US" sz="2200">
                <a:solidFill>
                  <a:srgbClr val="FF33CC"/>
                </a:solidFill>
                <a:ea typeface="微软雅黑 Light" panose="020B0502040204020203" pitchFamily="34" charset="-122"/>
              </a:rPr>
              <a:t>出度</a:t>
            </a:r>
            <a:r>
              <a:rPr lang="zh-CN" altLang="en-US" sz="2200">
                <a:ea typeface="微软雅黑 Light" panose="020B0502040204020203" pitchFamily="34" charset="-122"/>
              </a:rPr>
              <a:t>之和。</a:t>
            </a:r>
          </a:p>
        </p:txBody>
      </p:sp>
      <p:sp>
        <p:nvSpPr>
          <p:cNvPr id="56370" name="AutoShape 50"/>
          <p:cNvSpPr>
            <a:spLocks noChangeArrowheads="1"/>
          </p:cNvSpPr>
          <p:nvPr/>
        </p:nvSpPr>
        <p:spPr bwMode="auto">
          <a:xfrm>
            <a:off x="7239000" y="1752600"/>
            <a:ext cx="2133600" cy="838200"/>
          </a:xfrm>
          <a:prstGeom prst="wedgeEllipseCallout">
            <a:avLst>
              <a:gd name="adj1" fmla="val -46801"/>
              <a:gd name="adj2" fmla="val -17878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i="1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 </a:t>
            </a:r>
            <a:r>
              <a:rPr lang="zh-CN" altLang="en-US" sz="20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的入度</a:t>
            </a:r>
            <a:r>
              <a:rPr lang="en-US" altLang="zh-CN" sz="20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i="1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 </a:t>
            </a:r>
            <a:r>
              <a:rPr lang="zh-CN" altLang="en-US" sz="20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的出度</a:t>
            </a:r>
            <a:r>
              <a:rPr lang="en-US" altLang="zh-CN" sz="2000">
                <a:solidFill>
                  <a:srgbClr val="FF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=?</a:t>
            </a:r>
          </a:p>
        </p:txBody>
      </p:sp>
      <p:sp>
        <p:nvSpPr>
          <p:cNvPr id="23566" name="Oval 51"/>
          <p:cNvSpPr>
            <a:spLocks noChangeArrowheads="1"/>
          </p:cNvSpPr>
          <p:nvPr/>
        </p:nvSpPr>
        <p:spPr bwMode="auto">
          <a:xfrm>
            <a:off x="6934200" y="76200"/>
            <a:ext cx="457200" cy="457200"/>
          </a:xfrm>
          <a:prstGeom prst="ellipse">
            <a:avLst/>
          </a:prstGeom>
          <a:noFill/>
          <a:ln w="349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3567" name="Oval 52"/>
          <p:cNvSpPr>
            <a:spLocks noChangeArrowheads="1"/>
          </p:cNvSpPr>
          <p:nvPr/>
        </p:nvSpPr>
        <p:spPr bwMode="auto">
          <a:xfrm>
            <a:off x="8153400" y="76200"/>
            <a:ext cx="457200" cy="381000"/>
          </a:xfrm>
          <a:prstGeom prst="ellipse">
            <a:avLst/>
          </a:prstGeom>
          <a:noFill/>
          <a:ln w="349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3568" name="Line 53"/>
          <p:cNvSpPr>
            <a:spLocks noChangeShapeType="1"/>
          </p:cNvSpPr>
          <p:nvPr/>
        </p:nvSpPr>
        <p:spPr bwMode="auto">
          <a:xfrm>
            <a:off x="7391400" y="304800"/>
            <a:ext cx="762000" cy="0"/>
          </a:xfrm>
          <a:prstGeom prst="line">
            <a:avLst/>
          </a:prstGeom>
          <a:noFill/>
          <a:ln w="349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6375" name="AutoShape 55"/>
          <p:cNvSpPr>
            <a:spLocks noChangeArrowheads="1"/>
          </p:cNvSpPr>
          <p:nvPr/>
        </p:nvSpPr>
        <p:spPr bwMode="auto">
          <a:xfrm>
            <a:off x="152400" y="5334000"/>
            <a:ext cx="5334000" cy="12192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FFFF"/>
          </a:solidFill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答：是树！而且是一棵有向树！</a:t>
            </a:r>
          </a:p>
        </p:txBody>
      </p:sp>
    </p:spTree>
    <p:extLst>
      <p:ext uri="{BB962C8B-B14F-4D97-AF65-F5344CB8AC3E}">
        <p14:creationId xmlns:p14="http://schemas.microsoft.com/office/powerpoint/2010/main" val="41898460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63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56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  <p:bldP spid="12293" grpId="0"/>
      <p:bldP spid="12294" grpId="0"/>
      <p:bldP spid="56343" grpId="0" build="p" animBg="1" autoUpdateAnimBg="0"/>
      <p:bldP spid="12301" grpId="0"/>
      <p:bldP spid="56370" grpId="0" animBg="1" autoUpdateAnimBg="0"/>
      <p:bldP spid="5637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2BCD5A-65FC-4A60-A26A-91E6F264720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 flipV="1">
            <a:off x="3657600" y="2209800"/>
            <a:ext cx="0" cy="2819400"/>
          </a:xfrm>
          <a:prstGeom prst="line">
            <a:avLst/>
          </a:prstGeom>
          <a:noFill/>
          <a:ln w="349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 flipV="1">
            <a:off x="8305800" y="2209800"/>
            <a:ext cx="0" cy="3733800"/>
          </a:xfrm>
          <a:prstGeom prst="line">
            <a:avLst/>
          </a:prstGeom>
          <a:noFill/>
          <a:ln w="349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0" name="Rectangle 5"/>
          <p:cNvSpPr>
            <a:spLocks noGrp="1" noChangeArrowheads="1"/>
          </p:cNvSpPr>
          <p:nvPr>
            <p:ph type="title"/>
          </p:nvPr>
        </p:nvSpPr>
        <p:spPr>
          <a:xfrm>
            <a:off x="228600" y="4953000"/>
            <a:ext cx="2133600" cy="457200"/>
          </a:xfrm>
        </p:spPr>
        <p:txBody>
          <a:bodyPr/>
          <a:lstStyle/>
          <a:p>
            <a:pPr algn="l" eaLnBrk="1" hangingPunct="1"/>
            <a:r>
              <a:rPr lang="zh-CN" altLang="en-US" sz="2400" b="1">
                <a:solidFill>
                  <a:srgbClr val="FF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简单路径：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828800" y="4953000"/>
            <a:ext cx="647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路径上各顶点 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,...,v</a:t>
            </a:r>
            <a:r>
              <a:rPr lang="en-US" altLang="zh-CN" sz="2400" baseline="-25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均不互相重复。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381000" y="5562600"/>
            <a:ext cx="1166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回路：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371600" y="5562600"/>
            <a:ext cx="6934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若路径上第一个顶点 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与最后一个顶点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重合，则称这样的路径为</a:t>
            </a:r>
            <a:r>
              <a:rPr lang="zh-CN" altLang="en-US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回路或环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24584" name="Rectangle 13"/>
          <p:cNvSpPr>
            <a:spLocks noChangeArrowheads="1"/>
          </p:cNvSpPr>
          <p:nvPr/>
        </p:nvSpPr>
        <p:spPr bwMode="auto">
          <a:xfrm>
            <a:off x="228600" y="2362200"/>
            <a:ext cx="1101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路径：</a:t>
            </a:r>
          </a:p>
        </p:txBody>
      </p:sp>
      <p:sp>
        <p:nvSpPr>
          <p:cNvPr id="13322" name="Rectangle 14"/>
          <p:cNvSpPr>
            <a:spLocks noChangeArrowheads="1"/>
          </p:cNvSpPr>
          <p:nvPr/>
        </p:nvSpPr>
        <p:spPr bwMode="auto">
          <a:xfrm>
            <a:off x="1143000" y="2362200"/>
            <a:ext cx="7772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微软雅黑 Light" panose="020B0502040204020203" pitchFamily="34" charset="-122"/>
              </a:rPr>
              <a:t>在图 </a:t>
            </a:r>
            <a:r>
              <a:rPr lang="en-US" altLang="zh-CN" sz="2400">
                <a:ea typeface="微软雅黑 Light" panose="020B0502040204020203" pitchFamily="34" charset="-122"/>
              </a:rPr>
              <a:t>G</a:t>
            </a:r>
            <a:r>
              <a:rPr lang="zh-CN" altLang="en-US" sz="2400">
                <a:ea typeface="微软雅黑 Light" panose="020B0502040204020203" pitchFamily="34" charset="-122"/>
              </a:rPr>
              <a:t>＝</a:t>
            </a:r>
            <a:r>
              <a:rPr lang="en-US" altLang="zh-CN" sz="2400"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en-US" altLang="zh-CN" sz="2400" i="1">
                <a:ea typeface="微软雅黑 Light" panose="020B0502040204020203" pitchFamily="34" charset="-122"/>
              </a:rPr>
              <a:t>E</a:t>
            </a:r>
            <a:r>
              <a:rPr lang="en-US" altLang="zh-CN" sz="2400">
                <a:ea typeface="微软雅黑 Light" panose="020B0502040204020203" pitchFamily="34" charset="-122"/>
              </a:rPr>
              <a:t>) </a:t>
            </a:r>
            <a:r>
              <a:rPr lang="zh-CN" altLang="en-US" sz="2400">
                <a:ea typeface="微软雅黑 Light" panose="020B0502040204020203" pitchFamily="34" charset="-122"/>
              </a:rPr>
              <a:t>中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zh-CN" altLang="en-US" sz="2400">
                <a:ea typeface="微软雅黑 Light" panose="020B0502040204020203" pitchFamily="34" charset="-122"/>
              </a:rPr>
              <a:t>若从顶点</a:t>
            </a:r>
            <a:r>
              <a:rPr lang="zh-CN" altLang="en-US" sz="2400">
                <a:solidFill>
                  <a:srgbClr val="99FF33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400" i="1" baseline="-25000">
                <a:solidFill>
                  <a:srgbClr val="009900"/>
                </a:solidFill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ea typeface="微软雅黑 Light" panose="020B0502040204020203" pitchFamily="34" charset="-122"/>
              </a:rPr>
              <a:t>出发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zh-CN" altLang="en-US" sz="2400">
                <a:ea typeface="微软雅黑 Light" panose="020B0502040204020203" pitchFamily="34" charset="-122"/>
              </a:rPr>
              <a:t>沿一些边经过一些顶点</a:t>
            </a:r>
            <a:r>
              <a:rPr lang="zh-CN" altLang="en-US" sz="2400">
                <a:solidFill>
                  <a:srgbClr val="FF330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p</a:t>
            </a:r>
            <a:r>
              <a:rPr lang="en-US" altLang="zh-CN" sz="2400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1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,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p</a:t>
            </a:r>
            <a:r>
              <a:rPr lang="en-US" altLang="zh-CN" sz="2400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2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, …,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pm</a:t>
            </a:r>
            <a:r>
              <a:rPr lang="zh-CN" altLang="en-US" sz="2400">
                <a:ea typeface="微软雅黑 Light" panose="020B0502040204020203" pitchFamily="34" charset="-122"/>
              </a:rPr>
              <a:t>，到达顶点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j</a:t>
            </a:r>
            <a:r>
              <a:rPr lang="zh-CN" altLang="en-US" sz="2400">
                <a:ea typeface="微软雅黑 Light" panose="020B0502040204020203" pitchFamily="34" charset="-122"/>
              </a:rPr>
              <a:t>。则称顶点序列</a:t>
            </a:r>
            <a:r>
              <a:rPr lang="zh-CN" altLang="en-US" sz="2400">
                <a:solidFill>
                  <a:srgbClr val="00808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(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i 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p</a:t>
            </a:r>
            <a:r>
              <a:rPr lang="en-US" altLang="zh-CN" sz="2400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1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p</a:t>
            </a:r>
            <a:r>
              <a:rPr lang="en-US" altLang="zh-CN" sz="2400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2 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...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pm 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j </a:t>
            </a:r>
            <a:r>
              <a:rPr lang="en-US" altLang="zh-CN" sz="2400">
                <a:solidFill>
                  <a:srgbClr val="009900"/>
                </a:solidFill>
                <a:ea typeface="微软雅黑 Light" panose="020B0502040204020203" pitchFamily="34" charset="-122"/>
              </a:rPr>
              <a:t>)</a:t>
            </a:r>
            <a:r>
              <a:rPr lang="en-US" altLang="zh-CN" sz="2400">
                <a:solidFill>
                  <a:srgbClr val="008080"/>
                </a:solidFill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ea typeface="微软雅黑 Light" panose="020B0502040204020203" pitchFamily="34" charset="-122"/>
              </a:rPr>
              <a:t>为从顶点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i </a:t>
            </a:r>
            <a:r>
              <a:rPr lang="zh-CN" altLang="en-US" sz="2400">
                <a:ea typeface="微软雅黑 Light" panose="020B0502040204020203" pitchFamily="34" charset="-122"/>
              </a:rPr>
              <a:t>到顶点</a:t>
            </a:r>
            <a:r>
              <a:rPr lang="zh-CN" altLang="en-US" sz="2400">
                <a:solidFill>
                  <a:srgbClr val="99FF33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solidFill>
                  <a:srgbClr val="C00000"/>
                </a:solidFill>
                <a:ea typeface="微软雅黑 Light" panose="020B0502040204020203" pitchFamily="34" charset="-122"/>
              </a:rPr>
              <a:t>j </a:t>
            </a:r>
            <a:r>
              <a:rPr lang="zh-CN" altLang="en-US" sz="2400">
                <a:ea typeface="微软雅黑 Light" panose="020B0502040204020203" pitchFamily="34" charset="-122"/>
              </a:rPr>
              <a:t>的</a:t>
            </a:r>
            <a:r>
              <a:rPr lang="zh-CN" altLang="en-US" sz="2400">
                <a:solidFill>
                  <a:srgbClr val="FF33CC"/>
                </a:solidFill>
                <a:ea typeface="微软雅黑 Light" panose="020B0502040204020203" pitchFamily="34" charset="-122"/>
              </a:rPr>
              <a:t>路径</a:t>
            </a:r>
            <a:r>
              <a:rPr lang="zh-CN" altLang="en-US" sz="2400">
                <a:ea typeface="微软雅黑 Light" panose="020B0502040204020203" pitchFamily="34" charset="-122"/>
              </a:rPr>
              <a:t>。它经过的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边</a:t>
            </a:r>
            <a:r>
              <a:rPr lang="en-US" altLang="zh-CN" sz="2400"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ea typeface="微软雅黑 Light" panose="020B0502040204020203" pitchFamily="34" charset="-122"/>
              </a:rPr>
              <a:t>i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ea typeface="微软雅黑 Light" panose="020B0502040204020203" pitchFamily="34" charset="-122"/>
              </a:rPr>
              <a:t>p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1</a:t>
            </a:r>
            <a:r>
              <a:rPr lang="en-US" altLang="zh-CN" sz="2400">
                <a:ea typeface="微软雅黑 Light" panose="020B0502040204020203" pitchFamily="34" charset="-122"/>
              </a:rPr>
              <a:t>)</a:t>
            </a:r>
            <a:r>
              <a:rPr lang="zh-CN" altLang="en-US" sz="2400">
                <a:ea typeface="微软雅黑 Light" panose="020B0502040204020203" pitchFamily="34" charset="-122"/>
              </a:rPr>
              <a:t>、</a:t>
            </a:r>
            <a:r>
              <a:rPr lang="en-US" altLang="zh-CN" sz="2400"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ea typeface="微软雅黑 Light" panose="020B0502040204020203" pitchFamily="34" charset="-122"/>
              </a:rPr>
              <a:t>p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1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ea typeface="微软雅黑 Light" panose="020B0502040204020203" pitchFamily="34" charset="-122"/>
              </a:rPr>
              <a:t>p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2</a:t>
            </a:r>
            <a:r>
              <a:rPr lang="en-US" altLang="zh-CN" sz="2400">
                <a:ea typeface="微软雅黑 Light" panose="020B0502040204020203" pitchFamily="34" charset="-122"/>
              </a:rPr>
              <a:t>)</a:t>
            </a:r>
            <a:r>
              <a:rPr lang="zh-CN" altLang="en-US" sz="2400">
                <a:ea typeface="微软雅黑 Light" panose="020B0502040204020203" pitchFamily="34" charset="-122"/>
              </a:rPr>
              <a:t>、</a:t>
            </a:r>
            <a:r>
              <a:rPr lang="en-US" altLang="zh-CN" sz="2400">
                <a:ea typeface="微软雅黑 Light" panose="020B0502040204020203" pitchFamily="34" charset="-122"/>
              </a:rPr>
              <a:t>...</a:t>
            </a:r>
            <a:r>
              <a:rPr lang="zh-CN" altLang="en-US" sz="2400">
                <a:ea typeface="微软雅黑 Light" panose="020B0502040204020203" pitchFamily="34" charset="-122"/>
              </a:rPr>
              <a:t>、</a:t>
            </a:r>
            <a:r>
              <a:rPr lang="en-US" altLang="zh-CN" sz="2400"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 i="1" baseline="-25000">
                <a:ea typeface="微软雅黑 Light" panose="020B0502040204020203" pitchFamily="34" charset="-122"/>
              </a:rPr>
              <a:t>pm</a:t>
            </a:r>
            <a:r>
              <a:rPr lang="en-US" altLang="zh-CN" sz="2400">
                <a:ea typeface="微软雅黑 Light" panose="020B0502040204020203" pitchFamily="34" charset="-122"/>
              </a:rPr>
              <a:t>,</a:t>
            </a:r>
            <a:r>
              <a:rPr lang="en-US" altLang="zh-CN" sz="2400" i="1">
                <a:ea typeface="微软雅黑 Light" panose="020B0502040204020203" pitchFamily="34" charset="-122"/>
              </a:rPr>
              <a:t> v</a:t>
            </a:r>
            <a:r>
              <a:rPr lang="en-US" altLang="zh-CN" sz="2400" i="1" baseline="-25000">
                <a:ea typeface="微软雅黑 Light" panose="020B0502040204020203" pitchFamily="34" charset="-122"/>
              </a:rPr>
              <a:t>j</a:t>
            </a:r>
            <a:r>
              <a:rPr lang="en-US" altLang="zh-CN" sz="2400">
                <a:ea typeface="微软雅黑 Light" panose="020B0502040204020203" pitchFamily="34" charset="-122"/>
              </a:rPr>
              <a:t>)</a:t>
            </a:r>
            <a:r>
              <a:rPr lang="zh-CN" altLang="en-US" sz="2400">
                <a:ea typeface="微软雅黑 Light" panose="020B0502040204020203" pitchFamily="34" charset="-122"/>
              </a:rPr>
              <a:t>应当是属于</a:t>
            </a:r>
            <a:r>
              <a:rPr lang="en-US" altLang="zh-CN" sz="2400" i="1">
                <a:ea typeface="微软雅黑 Light" panose="020B0502040204020203" pitchFamily="34" charset="-122"/>
              </a:rPr>
              <a:t>E</a:t>
            </a:r>
            <a:r>
              <a:rPr lang="zh-CN" altLang="en-US" sz="2400">
                <a:ea typeface="微软雅黑 Light" panose="020B0502040204020203" pitchFamily="34" charset="-122"/>
              </a:rPr>
              <a:t>的</a:t>
            </a:r>
            <a:r>
              <a:rPr lang="zh-CN" altLang="en-US" sz="2400">
                <a:solidFill>
                  <a:srgbClr val="FF33CC"/>
                </a:solidFill>
                <a:ea typeface="微软雅黑 Light" panose="020B0502040204020203" pitchFamily="34" charset="-122"/>
              </a:rPr>
              <a:t>边</a:t>
            </a:r>
            <a:r>
              <a:rPr lang="zh-CN" altLang="en-US" sz="2400"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24586" name="Rectangle 15"/>
          <p:cNvSpPr>
            <a:spLocks noChangeArrowheads="1"/>
          </p:cNvSpPr>
          <p:nvPr/>
        </p:nvSpPr>
        <p:spPr bwMode="auto">
          <a:xfrm>
            <a:off x="250825" y="3933825"/>
            <a:ext cx="10080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路径长度：</a:t>
            </a:r>
          </a:p>
        </p:txBody>
      </p:sp>
      <p:sp>
        <p:nvSpPr>
          <p:cNvPr id="13324" name="Rectangle 16"/>
          <p:cNvSpPr>
            <a:spLocks noChangeArrowheads="1"/>
          </p:cNvSpPr>
          <p:nvPr/>
        </p:nvSpPr>
        <p:spPr bwMode="auto">
          <a:xfrm>
            <a:off x="1371600" y="3962400"/>
            <a:ext cx="6372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非带权图</a:t>
            </a:r>
            <a:r>
              <a:rPr lang="zh-CN" altLang="en-US" sz="2400">
                <a:ea typeface="微软雅黑 Light" panose="020B0502040204020203" pitchFamily="34" charset="-122"/>
              </a:rPr>
              <a:t>的</a:t>
            </a:r>
            <a:r>
              <a:rPr lang="zh-CN" altLang="en-US" sz="2400">
                <a:solidFill>
                  <a:srgbClr val="FF33CC"/>
                </a:solidFill>
                <a:ea typeface="微软雅黑 Light" panose="020B0502040204020203" pitchFamily="34" charset="-122"/>
              </a:rPr>
              <a:t>路径长度</a:t>
            </a:r>
            <a:r>
              <a:rPr lang="zh-CN" altLang="en-US" sz="2400">
                <a:ea typeface="微软雅黑 Light" panose="020B0502040204020203" pitchFamily="34" charset="-122"/>
              </a:rPr>
              <a:t>是指此路径上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边的条数</a:t>
            </a:r>
            <a:r>
              <a:rPr lang="zh-CN" altLang="en-US" sz="2400">
                <a:ea typeface="微软雅黑 Light" panose="020B0502040204020203" pitchFamily="34" charset="-122"/>
              </a:rPr>
              <a:t>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带权图</a:t>
            </a:r>
            <a:r>
              <a:rPr lang="zh-CN" altLang="en-US" sz="2400">
                <a:ea typeface="微软雅黑 Light" panose="020B0502040204020203" pitchFamily="34" charset="-122"/>
              </a:rPr>
              <a:t>的</a:t>
            </a:r>
            <a:r>
              <a:rPr lang="zh-CN" altLang="en-US" sz="2400">
                <a:solidFill>
                  <a:srgbClr val="FF33CC"/>
                </a:solidFill>
                <a:ea typeface="微软雅黑 Light" panose="020B0502040204020203" pitchFamily="34" charset="-122"/>
              </a:rPr>
              <a:t>路径长度</a:t>
            </a:r>
            <a:r>
              <a:rPr lang="zh-CN" altLang="en-US" sz="2400">
                <a:ea typeface="微软雅黑 Light" panose="020B0502040204020203" pitchFamily="34" charset="-122"/>
              </a:rPr>
              <a:t>是指路径上</a:t>
            </a:r>
            <a:r>
              <a:rPr lang="zh-CN" altLang="en-US" sz="2400">
                <a:solidFill>
                  <a:srgbClr val="C00000"/>
                </a:solidFill>
                <a:ea typeface="微软雅黑 Light" panose="020B0502040204020203" pitchFamily="34" charset="-122"/>
              </a:rPr>
              <a:t>各边的权之和</a:t>
            </a:r>
            <a:r>
              <a:rPr lang="zh-CN" altLang="en-US" sz="2400"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24588" name="AutoShape 17"/>
          <p:cNvSpPr>
            <a:spLocks/>
          </p:cNvSpPr>
          <p:nvPr/>
        </p:nvSpPr>
        <p:spPr bwMode="auto">
          <a:xfrm>
            <a:off x="1295400" y="4114800"/>
            <a:ext cx="152400" cy="609600"/>
          </a:xfrm>
          <a:prstGeom prst="leftBrace">
            <a:avLst>
              <a:gd name="adj1" fmla="val 33333"/>
              <a:gd name="adj2" fmla="val 50000"/>
            </a:avLst>
          </a:prstGeom>
          <a:noFill/>
          <a:ln w="349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24589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76200"/>
            <a:ext cx="64008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0" name="Text Box 19"/>
          <p:cNvSpPr txBox="1">
            <a:spLocks noChangeArrowheads="1"/>
          </p:cNvSpPr>
          <p:nvPr/>
        </p:nvSpPr>
        <p:spPr bwMode="auto">
          <a:xfrm>
            <a:off x="0" y="228600"/>
            <a:ext cx="2771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</a:rPr>
              <a:t>图的术语（续）</a:t>
            </a:r>
          </a:p>
        </p:txBody>
      </p:sp>
    </p:spTree>
    <p:extLst>
      <p:ext uri="{BB962C8B-B14F-4D97-AF65-F5344CB8AC3E}">
        <p14:creationId xmlns:p14="http://schemas.microsoft.com/office/powerpoint/2010/main" val="12548954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75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utoUpdateAnimBg="0"/>
      <p:bldP spid="18440" grpId="0" autoUpdateAnimBg="0"/>
      <p:bldP spid="18443" grpId="0" autoUpdateAnimBg="0"/>
      <p:bldP spid="13322" grpId="0"/>
      <p:bldP spid="133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40" name="AutoShape 4"/>
          <p:cNvSpPr>
            <a:spLocks noChangeArrowheads="1"/>
          </p:cNvSpPr>
          <p:nvPr/>
        </p:nvSpPr>
        <p:spPr bwMode="auto">
          <a:xfrm>
            <a:off x="323850" y="742950"/>
            <a:ext cx="8570913" cy="1409700"/>
          </a:xfrm>
          <a:prstGeom prst="flowChartAlternateProcess">
            <a:avLst/>
          </a:prstGeom>
          <a:solidFill>
            <a:srgbClr val="F8F8F8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ea typeface="微软雅黑 Light" panose="020B0502040204020203" pitchFamily="34" charset="-122"/>
              </a:rPr>
              <a:t>图</a:t>
            </a:r>
            <a:r>
              <a:rPr lang="zh-CN" altLang="en-US" dirty="0">
                <a:ea typeface="微软雅黑 Light" panose="020B0502040204020203" pitchFamily="34" charset="-122"/>
              </a:rPr>
              <a:t>是一种数据元素间存在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 Light" panose="020B0502040204020203" pitchFamily="34" charset="-122"/>
              </a:rPr>
              <a:t>多对多关系</a:t>
            </a:r>
            <a:r>
              <a:rPr lang="zh-CN" altLang="en-US" dirty="0">
                <a:ea typeface="微软雅黑 Light" panose="020B0502040204020203" pitchFamily="34" charset="-122"/>
              </a:rPr>
              <a:t>的数据结构加上一组基本操作构成的</a:t>
            </a:r>
            <a:r>
              <a:rPr lang="zh-CN" altLang="en-US" dirty="0">
                <a:solidFill>
                  <a:srgbClr val="0000FF"/>
                </a:solidFill>
                <a:ea typeface="微软雅黑 Light" panose="020B0502040204020203" pitchFamily="34" charset="-122"/>
              </a:rPr>
              <a:t>抽象数据类型</a:t>
            </a:r>
            <a:r>
              <a:rPr lang="zh-CN" altLang="en-US" dirty="0">
                <a:solidFill>
                  <a:schemeClr val="bg1"/>
                </a:solidFill>
                <a:ea typeface="微软雅黑 Light" panose="020B0502040204020203" pitchFamily="34" charset="-122"/>
              </a:rPr>
              <a:t>。 </a:t>
            </a:r>
          </a:p>
        </p:txBody>
      </p:sp>
      <p:sp>
        <p:nvSpPr>
          <p:cNvPr id="449541" name="Text Box 5"/>
          <p:cNvSpPr txBox="1">
            <a:spLocks noChangeArrowheads="1"/>
          </p:cNvSpPr>
          <p:nvPr/>
        </p:nvSpPr>
        <p:spPr bwMode="auto">
          <a:xfrm>
            <a:off x="395288" y="2276475"/>
            <a:ext cx="8315325" cy="4033838"/>
          </a:xfrm>
          <a:prstGeom prst="rect">
            <a:avLst/>
          </a:prstGeom>
          <a:noFill/>
          <a:ln w="25400" cap="sq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hlink"/>
                </a:solidFill>
                <a:ea typeface="微软雅黑 Light" panose="020B0502040204020203" pitchFamily="34" charset="-122"/>
              </a:rPr>
              <a:t>ADT Graph{</a:t>
            </a:r>
            <a:r>
              <a:rPr lang="zh-CN" altLang="en-US" sz="2400" dirty="0">
                <a:solidFill>
                  <a:srgbClr val="D55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（参见教材</a:t>
            </a:r>
            <a:r>
              <a:rPr lang="en-US" altLang="zh-CN" sz="2400" dirty="0">
                <a:solidFill>
                  <a:srgbClr val="D55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P156-257</a:t>
            </a:r>
            <a:r>
              <a:rPr lang="zh-CN" altLang="en-US" sz="2400" dirty="0">
                <a:solidFill>
                  <a:srgbClr val="D55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2400" dirty="0">
              <a:solidFill>
                <a:srgbClr val="D55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dirty="0">
                <a:solidFill>
                  <a:srgbClr val="800080"/>
                </a:solidFill>
                <a:ea typeface="微软雅黑 Light" panose="020B0502040204020203" pitchFamily="34" charset="-122"/>
              </a:rPr>
              <a:t>数据对象：</a:t>
            </a:r>
            <a:r>
              <a:rPr lang="en-US" altLang="zh-CN" dirty="0">
                <a:ea typeface="微软雅黑 Light" panose="020B0502040204020203" pitchFamily="34" charset="-122"/>
              </a:rPr>
              <a:t>V</a:t>
            </a:r>
            <a:r>
              <a:rPr lang="zh-CN" altLang="en-US" dirty="0">
                <a:ea typeface="微软雅黑 Light" panose="020B0502040204020203" pitchFamily="34" charset="-122"/>
              </a:rPr>
              <a:t>是具有相同特性的数据元素的集                 </a:t>
            </a:r>
          </a:p>
          <a:p>
            <a:pPr eaLnBrk="1" hangingPunct="1"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dirty="0">
                <a:ea typeface="微软雅黑 Light" panose="020B0502040204020203" pitchFamily="34" charset="-122"/>
              </a:rPr>
              <a:t>                    合，称为顶点集。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800080"/>
                </a:solidFill>
                <a:ea typeface="微软雅黑 Light" panose="020B0502040204020203" pitchFamily="34" charset="-122"/>
              </a:rPr>
              <a:t>数据关系：</a:t>
            </a:r>
            <a:r>
              <a:rPr lang="en-US" altLang="zh-CN" dirty="0">
                <a:ea typeface="微软雅黑 Light" panose="020B0502040204020203" pitchFamily="34" charset="-122"/>
              </a:rPr>
              <a:t>R = { E }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ea typeface="微软雅黑 Light" panose="020B0502040204020203" pitchFamily="34" charset="-122"/>
              </a:rPr>
              <a:t>                    E={&lt;v, w&gt; | v, </a:t>
            </a:r>
            <a:r>
              <a:rPr lang="en-US" altLang="zh-CN" dirty="0" err="1">
                <a:ea typeface="微软雅黑 Light" panose="020B0502040204020203" pitchFamily="34" charset="-122"/>
              </a:rPr>
              <a:t>w∈V</a:t>
            </a:r>
            <a:r>
              <a:rPr lang="en-US" altLang="zh-CN" dirty="0"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ea typeface="微软雅黑 Light" panose="020B0502040204020203" pitchFamily="34" charset="-122"/>
              </a:rPr>
              <a:t>且 </a:t>
            </a:r>
            <a:r>
              <a:rPr lang="en-US" altLang="zh-CN" dirty="0">
                <a:ea typeface="微软雅黑 Light" panose="020B0502040204020203" pitchFamily="34" charset="-122"/>
              </a:rPr>
              <a:t>P(v, w),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ea typeface="微软雅黑 Light" panose="020B0502040204020203" pitchFamily="34" charset="-122"/>
              </a:rPr>
              <a:t>                    </a:t>
            </a:r>
            <a:r>
              <a:rPr lang="zh-CN" altLang="en-US" dirty="0">
                <a:ea typeface="微软雅黑 Light" panose="020B0502040204020203" pitchFamily="34" charset="-122"/>
              </a:rPr>
              <a:t>顶点对</a:t>
            </a:r>
            <a:r>
              <a:rPr lang="en-US" altLang="zh-CN" dirty="0">
                <a:ea typeface="微软雅黑 Light" panose="020B0502040204020203" pitchFamily="34" charset="-122"/>
              </a:rPr>
              <a:t>&lt;v, w&gt; </a:t>
            </a:r>
            <a:r>
              <a:rPr lang="zh-CN" altLang="en-US" dirty="0">
                <a:ea typeface="微软雅黑 Light" panose="020B0502040204020203" pitchFamily="34" charset="-122"/>
              </a:rPr>
              <a:t>称为边或弧，</a:t>
            </a:r>
            <a:r>
              <a:rPr lang="en-US" altLang="zh-CN" dirty="0">
                <a:ea typeface="微软雅黑 Light" panose="020B0502040204020203" pitchFamily="34" charset="-122"/>
              </a:rPr>
              <a:t>P(</a:t>
            </a:r>
            <a:r>
              <a:rPr lang="en-US" altLang="zh-CN" dirty="0" err="1">
                <a:ea typeface="微软雅黑 Light" panose="020B0502040204020203" pitchFamily="34" charset="-122"/>
              </a:rPr>
              <a:t>v,w</a:t>
            </a:r>
            <a:r>
              <a:rPr lang="en-US" altLang="zh-CN" dirty="0">
                <a:ea typeface="微软雅黑 Light" panose="020B0502040204020203" pitchFamily="34" charset="-122"/>
              </a:rPr>
              <a:t>)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ea typeface="微软雅黑 Light" panose="020B0502040204020203" pitchFamily="34" charset="-122"/>
              </a:rPr>
              <a:t>                    </a:t>
            </a:r>
            <a:r>
              <a:rPr lang="zh-CN" altLang="en-US" dirty="0">
                <a:ea typeface="微软雅黑 Light" panose="020B0502040204020203" pitchFamily="34" charset="-122"/>
              </a:rPr>
              <a:t>定义了 </a:t>
            </a:r>
            <a:r>
              <a:rPr lang="en-US" altLang="zh-CN" dirty="0">
                <a:ea typeface="微软雅黑 Light" panose="020B0502040204020203" pitchFamily="34" charset="-122"/>
              </a:rPr>
              <a:t>&lt;v, w&gt; </a:t>
            </a:r>
            <a:r>
              <a:rPr lang="zh-CN" altLang="en-US" dirty="0">
                <a:ea typeface="微软雅黑 Light" panose="020B0502040204020203" pitchFamily="34" charset="-122"/>
              </a:rPr>
              <a:t>的意义或信息 </a:t>
            </a:r>
            <a:r>
              <a:rPr lang="en-US" altLang="zh-CN" dirty="0">
                <a:ea typeface="微软雅黑 Light" panose="020B0502040204020203" pitchFamily="34" charset="-122"/>
              </a:rPr>
              <a:t>} 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250825" y="115888"/>
            <a:ext cx="4114800" cy="5334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图的抽象数据类型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A1D3DF-C04E-46E8-9F94-25425655237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38435595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49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9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9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40" grpId="0" animBg="1"/>
      <p:bldP spid="4495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ChangeArrowheads="1"/>
          </p:cNvSpPr>
          <p:nvPr/>
        </p:nvSpPr>
        <p:spPr bwMode="auto">
          <a:xfrm>
            <a:off x="468313" y="447675"/>
            <a:ext cx="2862262" cy="701675"/>
          </a:xfrm>
          <a:prstGeom prst="rect">
            <a:avLst/>
          </a:prstGeom>
          <a:noFill/>
          <a:ln w="25400" cap="sq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4000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软雅黑 Light" panose="020B0502040204020203" pitchFamily="34" charset="-122"/>
              </a:rPr>
              <a:t>基本操作：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451587" name="Rectangle 3"/>
          <p:cNvSpPr>
            <a:spLocks noChangeArrowheads="1"/>
          </p:cNvSpPr>
          <p:nvPr/>
        </p:nvSpPr>
        <p:spPr bwMode="auto">
          <a:xfrm>
            <a:off x="454025" y="1377950"/>
            <a:ext cx="8726488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ea typeface="微软雅黑 Light" panose="020B0502040204020203" pitchFamily="34" charset="-122"/>
              </a:rPr>
              <a:t>初始化操作</a:t>
            </a:r>
            <a:endParaRPr lang="zh-CN" altLang="en-US" dirty="0">
              <a:solidFill>
                <a:schemeClr val="bg1"/>
              </a:solidFill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微软雅黑 Light" panose="020B0502040204020203" pitchFamily="34" charset="-122"/>
              </a:rPr>
              <a:t>　</a:t>
            </a:r>
            <a:r>
              <a:rPr lang="en-US" altLang="zh-CN" sz="2800" dirty="0" err="1">
                <a:ea typeface="微软雅黑 Light" panose="020B0502040204020203" pitchFamily="34" charset="-122"/>
              </a:rPr>
              <a:t>CreateGraph</a:t>
            </a:r>
            <a:r>
              <a:rPr lang="en-US" altLang="zh-CN" sz="2800" dirty="0">
                <a:ea typeface="微软雅黑 Light" panose="020B0502040204020203" pitchFamily="34" charset="-122"/>
              </a:rPr>
              <a:t>(&amp;G, num);</a:t>
            </a:r>
            <a:br>
              <a:rPr lang="en-US" altLang="zh-CN" sz="2800" dirty="0">
                <a:ea typeface="微软雅黑 Light" panose="020B0502040204020203" pitchFamily="34" charset="-122"/>
              </a:rPr>
            </a:br>
            <a:r>
              <a:rPr lang="zh-CN" altLang="en-US" sz="2800" dirty="0">
                <a:ea typeface="微软雅黑 Light" panose="020B0502040204020203" pitchFamily="34" charset="-122"/>
              </a:rPr>
              <a:t>　操作结果：构造一个顶点数为</a:t>
            </a:r>
            <a:r>
              <a:rPr lang="en-US" altLang="zh-CN" sz="2800" dirty="0">
                <a:ea typeface="微软雅黑 Light" panose="020B0502040204020203" pitchFamily="34" charset="-122"/>
              </a:rPr>
              <a:t>num</a:t>
            </a:r>
            <a:r>
              <a:rPr lang="zh-CN" altLang="en-US" sz="2800" dirty="0">
                <a:ea typeface="微软雅黑 Light" panose="020B0502040204020203" pitchFamily="34" charset="-122"/>
              </a:rPr>
              <a:t>，边数为</a:t>
            </a:r>
            <a:r>
              <a:rPr lang="en-US" altLang="zh-CN" sz="2800" dirty="0">
                <a:ea typeface="微软雅黑 Light" panose="020B0502040204020203" pitchFamily="34" charset="-122"/>
              </a:rPr>
              <a:t>0</a:t>
            </a:r>
            <a:r>
              <a:rPr lang="zh-CN" altLang="en-US" sz="2800" dirty="0">
                <a:ea typeface="微软雅黑 Light" panose="020B0502040204020203" pitchFamily="34" charset="-122"/>
              </a:rPr>
              <a:t>的图。  </a:t>
            </a:r>
          </a:p>
        </p:txBody>
      </p:sp>
      <p:sp>
        <p:nvSpPr>
          <p:cNvPr id="451588" name="Rectangle 4"/>
          <p:cNvSpPr>
            <a:spLocks noChangeArrowheads="1"/>
          </p:cNvSpPr>
          <p:nvPr/>
        </p:nvSpPr>
        <p:spPr bwMode="auto">
          <a:xfrm>
            <a:off x="468313" y="3449638"/>
            <a:ext cx="8280400" cy="225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ea typeface="微软雅黑 Light" panose="020B0502040204020203" pitchFamily="34" charset="-122"/>
              </a:rPr>
              <a:t>销毁操作</a:t>
            </a:r>
          </a:p>
          <a:p>
            <a:pPr eaLnBrk="1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微软雅黑 Light" panose="020B0502040204020203" pitchFamily="34" charset="-122"/>
              </a:rPr>
              <a:t>　</a:t>
            </a:r>
            <a:r>
              <a:rPr lang="en-US" altLang="zh-CN" sz="2800" dirty="0" err="1">
                <a:ea typeface="微软雅黑 Light" panose="020B0502040204020203" pitchFamily="34" charset="-122"/>
              </a:rPr>
              <a:t>DestroyGraph</a:t>
            </a:r>
            <a:r>
              <a:rPr lang="en-US" altLang="zh-CN" sz="2800" dirty="0">
                <a:ea typeface="微软雅黑 Light" panose="020B0502040204020203" pitchFamily="34" charset="-122"/>
              </a:rPr>
              <a:t>(&amp;G);</a:t>
            </a:r>
            <a:br>
              <a:rPr lang="en-US" altLang="zh-CN" sz="2800" dirty="0">
                <a:ea typeface="微软雅黑 Light" panose="020B0502040204020203" pitchFamily="34" charset="-122"/>
              </a:rPr>
            </a:br>
            <a:r>
              <a:rPr lang="zh-CN" altLang="en-US" sz="2800" dirty="0">
                <a:ea typeface="微软雅黑 Light" panose="020B0502040204020203" pitchFamily="34" charset="-122"/>
              </a:rPr>
              <a:t>　初始条件：图 </a:t>
            </a:r>
            <a:r>
              <a:rPr lang="en-US" altLang="zh-CN" sz="2800" dirty="0">
                <a:ea typeface="微软雅黑 Light" panose="020B0502040204020203" pitchFamily="34" charset="-122"/>
              </a:rPr>
              <a:t>G </a:t>
            </a:r>
            <a:r>
              <a:rPr lang="zh-CN" altLang="en-US" sz="2800" dirty="0">
                <a:ea typeface="微软雅黑 Light" panose="020B0502040204020203" pitchFamily="34" charset="-122"/>
              </a:rPr>
              <a:t>存在。　操作结果：销毁图 </a:t>
            </a:r>
            <a:r>
              <a:rPr lang="en-US" altLang="zh-CN" sz="2800" dirty="0">
                <a:ea typeface="微软雅黑 Light" panose="020B0502040204020203" pitchFamily="34" charset="-122"/>
              </a:rPr>
              <a:t>G</a:t>
            </a:r>
            <a:r>
              <a:rPr lang="zh-CN" altLang="en-US" sz="2800" dirty="0">
                <a:ea typeface="微软雅黑 Light" panose="020B0502040204020203" pitchFamily="34" charset="-122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4292826758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5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7" grpId="0"/>
      <p:bldP spid="45158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ChangeArrowheads="1"/>
          </p:cNvSpPr>
          <p:nvPr/>
        </p:nvSpPr>
        <p:spPr bwMode="auto">
          <a:xfrm>
            <a:off x="256952" y="300377"/>
            <a:ext cx="8829675" cy="67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ea typeface="微软雅黑 Light" panose="020B0502040204020203" pitchFamily="34" charset="-122"/>
              </a:rPr>
              <a:t>邻接点操作</a:t>
            </a:r>
            <a:endParaRPr lang="zh-CN" altLang="en-US" sz="20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53636" name="Rectangle 4"/>
          <p:cNvSpPr>
            <a:spLocks noChangeArrowheads="1"/>
          </p:cNvSpPr>
          <p:nvPr/>
        </p:nvSpPr>
        <p:spPr bwMode="auto">
          <a:xfrm>
            <a:off x="256952" y="1287575"/>
            <a:ext cx="8172450" cy="1967783"/>
          </a:xfrm>
          <a:prstGeom prst="rect">
            <a:avLst/>
          </a:prstGeom>
          <a:noFill/>
          <a:ln w="25400" cap="sq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ea typeface="微软雅黑 Light" panose="020B0502040204020203" pitchFamily="34" charset="-122"/>
              </a:rPr>
              <a:t>FirstAdjVex</a:t>
            </a:r>
            <a:r>
              <a:rPr lang="en-US" altLang="zh-CN" sz="2400" dirty="0">
                <a:ea typeface="微软雅黑 Light" panose="020B0502040204020203" pitchFamily="34" charset="-122"/>
              </a:rPr>
              <a:t>(G, v);</a:t>
            </a:r>
            <a:br>
              <a:rPr lang="en-US" altLang="zh-CN" sz="2400" dirty="0">
                <a:ea typeface="微软雅黑 Light" panose="020B0502040204020203" pitchFamily="34" charset="-122"/>
              </a:rPr>
            </a:br>
            <a:r>
              <a:rPr lang="zh-CN" altLang="en-US" sz="2400" dirty="0">
                <a:ea typeface="微软雅黑 Light" panose="020B0502040204020203" pitchFamily="34" charset="-122"/>
              </a:rPr>
              <a:t>初始条件：图 </a:t>
            </a:r>
            <a:r>
              <a:rPr lang="en-US" altLang="zh-CN" sz="2400" dirty="0">
                <a:ea typeface="微软雅黑 Light" panose="020B0502040204020203" pitchFamily="34" charset="-122"/>
              </a:rPr>
              <a:t>G </a:t>
            </a:r>
            <a:r>
              <a:rPr lang="zh-CN" altLang="en-US" sz="2400" dirty="0">
                <a:ea typeface="微软雅黑 Light" panose="020B0502040204020203" pitchFamily="34" charset="-122"/>
              </a:rPr>
              <a:t>存在，</a:t>
            </a:r>
            <a:r>
              <a:rPr lang="en-US" altLang="zh-CN" sz="2400" dirty="0">
                <a:ea typeface="微软雅黑 Light" panose="020B0502040204020203" pitchFamily="34" charset="-122"/>
              </a:rPr>
              <a:t>v </a:t>
            </a:r>
            <a:r>
              <a:rPr lang="zh-CN" altLang="en-US" sz="2400" dirty="0">
                <a:ea typeface="微软雅黑 Light" panose="020B0502040204020203" pitchFamily="34" charset="-122"/>
              </a:rPr>
              <a:t>是 </a:t>
            </a:r>
            <a:r>
              <a:rPr lang="en-US" altLang="zh-CN" sz="2400" dirty="0">
                <a:ea typeface="微软雅黑 Light" panose="020B0502040204020203" pitchFamily="34" charset="-122"/>
              </a:rPr>
              <a:t>G </a:t>
            </a:r>
            <a:r>
              <a:rPr lang="zh-CN" altLang="en-US" sz="2400" dirty="0">
                <a:ea typeface="微软雅黑 Light" panose="020B0502040204020203" pitchFamily="34" charset="-122"/>
              </a:rPr>
              <a:t>中某个顶点。</a:t>
            </a:r>
            <a:br>
              <a:rPr lang="zh-CN" altLang="en-US" sz="2400" dirty="0">
                <a:ea typeface="微软雅黑 Light" panose="020B0502040204020203" pitchFamily="34" charset="-122"/>
              </a:rPr>
            </a:br>
            <a:r>
              <a:rPr lang="zh-CN" altLang="en-US" sz="2400" dirty="0">
                <a:ea typeface="微软雅黑 Light" panose="020B0502040204020203" pitchFamily="34" charset="-122"/>
              </a:rPr>
              <a:t>操作结果：返回 </a:t>
            </a:r>
            <a:r>
              <a:rPr lang="en-US" altLang="zh-CN" sz="2400" dirty="0">
                <a:ea typeface="微软雅黑 Light" panose="020B0502040204020203" pitchFamily="34" charset="-122"/>
              </a:rPr>
              <a:t>v </a:t>
            </a:r>
            <a:r>
              <a:rPr lang="zh-CN" altLang="en-US" sz="2400" dirty="0">
                <a:ea typeface="微软雅黑 Light" panose="020B0502040204020203" pitchFamily="34" charset="-122"/>
              </a:rPr>
              <a:t>的第一个</a:t>
            </a:r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邻接点</a:t>
            </a:r>
            <a:r>
              <a:rPr lang="zh-CN" altLang="en-US" sz="2400" dirty="0">
                <a:ea typeface="微软雅黑 Light" panose="020B0502040204020203" pitchFamily="34" charset="-122"/>
              </a:rPr>
              <a:t>。若该顶点在 </a:t>
            </a:r>
            <a:r>
              <a:rPr lang="en-US" altLang="zh-CN" sz="2400" dirty="0">
                <a:ea typeface="微软雅黑 Light" panose="020B0502040204020203" pitchFamily="34" charset="-122"/>
              </a:rPr>
              <a:t>G </a:t>
            </a:r>
            <a:r>
              <a:rPr lang="zh-CN" altLang="en-US" sz="2400" dirty="0">
                <a:ea typeface="微软雅黑 Light" panose="020B0502040204020203" pitchFamily="34" charset="-122"/>
              </a:rPr>
              <a:t>中没有邻接点，则返回“空”。 </a:t>
            </a:r>
          </a:p>
        </p:txBody>
      </p:sp>
      <p:sp>
        <p:nvSpPr>
          <p:cNvPr id="453638" name="AutoShape 6"/>
          <p:cNvSpPr>
            <a:spLocks noChangeArrowheads="1"/>
          </p:cNvSpPr>
          <p:nvPr/>
        </p:nvSpPr>
        <p:spPr bwMode="auto">
          <a:xfrm>
            <a:off x="3601124" y="415346"/>
            <a:ext cx="5285924" cy="1073611"/>
          </a:xfrm>
          <a:prstGeom prst="wedgeRoundRectCallout">
            <a:avLst>
              <a:gd name="adj1" fmla="val -18062"/>
              <a:gd name="adj2" fmla="val 72439"/>
              <a:gd name="adj3" fmla="val 16667"/>
            </a:avLst>
          </a:prstGeom>
          <a:solidFill>
            <a:srgbClr val="FFFF99">
              <a:alpha val="50195"/>
            </a:srgbClr>
          </a:solidFill>
          <a:ln w="9525" cap="sq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ea typeface="微软雅黑 Light" panose="020B0502040204020203" pitchFamily="34" charset="-122"/>
              </a:rPr>
              <a:t>若</a:t>
            </a:r>
            <a:r>
              <a:rPr lang="en-US" altLang="zh-CN" sz="2400" dirty="0">
                <a:ea typeface="微软雅黑 Light" panose="020B0502040204020203" pitchFamily="34" charset="-122"/>
              </a:rPr>
              <a:t>&lt;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v,w</a:t>
            </a:r>
            <a:r>
              <a:rPr lang="en-US" altLang="zh-CN" sz="2400" dirty="0">
                <a:ea typeface="微软雅黑 Light" panose="020B0502040204020203" pitchFamily="34" charset="-122"/>
              </a:rPr>
              <a:t>&gt;∈G</a:t>
            </a:r>
            <a:r>
              <a:rPr lang="zh-CN" altLang="en-US" sz="2400" dirty="0">
                <a:ea typeface="微软雅黑 Light" panose="020B0502040204020203" pitchFamily="34" charset="-122"/>
              </a:rPr>
              <a:t>，则称 </a:t>
            </a:r>
            <a:r>
              <a:rPr lang="en-US" altLang="zh-CN" sz="2400" dirty="0">
                <a:ea typeface="微软雅黑 Light" panose="020B0502040204020203" pitchFamily="34" charset="-122"/>
              </a:rPr>
              <a:t>w </a:t>
            </a:r>
            <a:r>
              <a:rPr lang="zh-CN" altLang="en-US" sz="2400" dirty="0">
                <a:ea typeface="微软雅黑 Light" panose="020B0502040204020203" pitchFamily="34" charset="-122"/>
              </a:rPr>
              <a:t>为 </a:t>
            </a:r>
            <a:r>
              <a:rPr lang="en-US" altLang="zh-CN" sz="2400" dirty="0">
                <a:ea typeface="微软雅黑 Light" panose="020B0502040204020203" pitchFamily="34" charset="-122"/>
              </a:rPr>
              <a:t>v </a:t>
            </a:r>
            <a:r>
              <a:rPr lang="zh-CN" altLang="en-US" sz="2400" dirty="0">
                <a:ea typeface="微软雅黑 Light" panose="020B0502040204020203" pitchFamily="34" charset="-122"/>
              </a:rPr>
              <a:t>的邻接点，若</a:t>
            </a:r>
            <a:r>
              <a:rPr lang="en-US" altLang="zh-CN" sz="2400" dirty="0"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v,w</a:t>
            </a:r>
            <a:r>
              <a:rPr lang="en-US" altLang="zh-CN" sz="2400" dirty="0">
                <a:ea typeface="微软雅黑 Light" panose="020B0502040204020203" pitchFamily="34" charset="-122"/>
              </a:rPr>
              <a:t>)∈G</a:t>
            </a:r>
            <a:r>
              <a:rPr lang="zh-CN" altLang="en-US" sz="2400" dirty="0">
                <a:ea typeface="微软雅黑 Light" panose="020B0502040204020203" pitchFamily="34" charset="-122"/>
              </a:rPr>
              <a:t>，则称 </a:t>
            </a:r>
            <a:r>
              <a:rPr lang="en-US" altLang="zh-CN" sz="2400" dirty="0">
                <a:ea typeface="微软雅黑 Light" panose="020B0502040204020203" pitchFamily="34" charset="-122"/>
              </a:rPr>
              <a:t>w </a:t>
            </a:r>
            <a:r>
              <a:rPr lang="zh-CN" altLang="en-US" sz="2400" dirty="0">
                <a:ea typeface="微软雅黑 Light" panose="020B0502040204020203" pitchFamily="34" charset="-122"/>
              </a:rPr>
              <a:t>和 </a:t>
            </a:r>
            <a:r>
              <a:rPr lang="en-US" altLang="zh-CN" sz="2400" dirty="0">
                <a:ea typeface="微软雅黑 Light" panose="020B0502040204020203" pitchFamily="34" charset="-122"/>
              </a:rPr>
              <a:t>v </a:t>
            </a:r>
            <a:r>
              <a:rPr lang="zh-CN" altLang="en-US" sz="2400" dirty="0">
                <a:ea typeface="微软雅黑 Light" panose="020B0502040204020203" pitchFamily="34" charset="-122"/>
              </a:rPr>
              <a:t>互为</a:t>
            </a:r>
            <a:r>
              <a:rPr lang="zh-CN" altLang="en-US" sz="2400" dirty="0">
                <a:solidFill>
                  <a:srgbClr val="800080"/>
                </a:solidFill>
                <a:ea typeface="微软雅黑 Light" panose="020B0502040204020203" pitchFamily="34" charset="-122"/>
              </a:rPr>
              <a:t>邻接点</a:t>
            </a:r>
            <a:r>
              <a:rPr lang="zh-CN" altLang="en-US" sz="2400" dirty="0">
                <a:solidFill>
                  <a:schemeClr val="bg1"/>
                </a:solidFill>
                <a:ea typeface="微软雅黑 Light" panose="020B0502040204020203" pitchFamily="34" charset="-122"/>
              </a:rPr>
              <a:t>。 </a:t>
            </a:r>
          </a:p>
        </p:txBody>
      </p:sp>
      <p:sp>
        <p:nvSpPr>
          <p:cNvPr id="453639" name="Rectangle 7"/>
          <p:cNvSpPr>
            <a:spLocks noChangeArrowheads="1"/>
          </p:cNvSpPr>
          <p:nvPr/>
        </p:nvSpPr>
        <p:spPr bwMode="auto">
          <a:xfrm>
            <a:off x="256952" y="3337184"/>
            <a:ext cx="8924925" cy="1967783"/>
          </a:xfrm>
          <a:prstGeom prst="rect">
            <a:avLst/>
          </a:prstGeom>
          <a:noFill/>
          <a:ln w="25400" cap="sq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ea typeface="微软雅黑 Light" panose="020B0502040204020203" pitchFamily="34" charset="-122"/>
              </a:rPr>
              <a:t>NextAdjVex</a:t>
            </a:r>
            <a:r>
              <a:rPr lang="en-US" altLang="zh-CN" sz="2400" dirty="0">
                <a:ea typeface="微软雅黑 Light" panose="020B0502040204020203" pitchFamily="34" charset="-122"/>
              </a:rPr>
              <a:t>(G, v, w);</a:t>
            </a:r>
            <a:br>
              <a:rPr lang="en-US" altLang="zh-CN" sz="2400" dirty="0">
                <a:ea typeface="微软雅黑 Light" panose="020B0502040204020203" pitchFamily="34" charset="-122"/>
              </a:rPr>
            </a:br>
            <a:r>
              <a:rPr lang="zh-CN" altLang="en-US" sz="2400" dirty="0">
                <a:ea typeface="微软雅黑 Light" panose="020B0502040204020203" pitchFamily="34" charset="-122"/>
              </a:rPr>
              <a:t>初始条件</a:t>
            </a:r>
            <a:r>
              <a:rPr lang="en-US" altLang="zh-CN" sz="2400" dirty="0">
                <a:ea typeface="微软雅黑 Light" panose="020B0502040204020203" pitchFamily="34" charset="-122"/>
              </a:rPr>
              <a:t>:</a:t>
            </a:r>
            <a:r>
              <a:rPr lang="zh-CN" altLang="en-US" sz="2400" dirty="0">
                <a:ea typeface="微软雅黑 Light" panose="020B0502040204020203" pitchFamily="34" charset="-122"/>
              </a:rPr>
              <a:t>图</a:t>
            </a:r>
            <a:r>
              <a:rPr lang="en-US" altLang="zh-CN" sz="2400" dirty="0">
                <a:ea typeface="微软雅黑 Light" panose="020B0502040204020203" pitchFamily="34" charset="-122"/>
              </a:rPr>
              <a:t>G</a:t>
            </a:r>
            <a:r>
              <a:rPr lang="zh-CN" altLang="en-US" sz="2400" dirty="0">
                <a:ea typeface="微软雅黑 Light" panose="020B0502040204020203" pitchFamily="34" charset="-122"/>
              </a:rPr>
              <a:t>存在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zh-CN" altLang="en-US" sz="2400" dirty="0">
                <a:ea typeface="微软雅黑 Light" panose="020B0502040204020203" pitchFamily="34" charset="-122"/>
              </a:rPr>
              <a:t>是</a:t>
            </a:r>
            <a:r>
              <a:rPr lang="en-US" altLang="zh-CN" sz="2400" dirty="0">
                <a:ea typeface="微软雅黑 Light" panose="020B0502040204020203" pitchFamily="34" charset="-122"/>
              </a:rPr>
              <a:t>G</a:t>
            </a:r>
            <a:r>
              <a:rPr lang="zh-CN" altLang="en-US" sz="2400" dirty="0">
                <a:ea typeface="微软雅黑 Light" panose="020B0502040204020203" pitchFamily="34" charset="-122"/>
              </a:rPr>
              <a:t>中某个顶点</a:t>
            </a:r>
            <a:r>
              <a:rPr lang="en-US" altLang="zh-CN" sz="2400" dirty="0">
                <a:ea typeface="微软雅黑 Light" panose="020B0502040204020203" pitchFamily="34" charset="-122"/>
              </a:rPr>
              <a:t>,w</a:t>
            </a:r>
            <a:r>
              <a:rPr lang="zh-CN" altLang="en-US" sz="2400" dirty="0">
                <a:ea typeface="微软雅黑 Light" panose="020B0502040204020203" pitchFamily="34" charset="-122"/>
              </a:rPr>
              <a:t>是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zh-CN" altLang="en-US" sz="2400" dirty="0">
                <a:ea typeface="微软雅黑 Light" panose="020B0502040204020203" pitchFamily="34" charset="-122"/>
              </a:rPr>
              <a:t>的邻接顶点。 </a:t>
            </a:r>
            <a:br>
              <a:rPr lang="zh-CN" altLang="en-US" sz="2400" dirty="0">
                <a:ea typeface="微软雅黑 Light" panose="020B0502040204020203" pitchFamily="34" charset="-122"/>
              </a:rPr>
            </a:br>
            <a:r>
              <a:rPr lang="zh-CN" altLang="en-US" sz="2400" dirty="0">
                <a:ea typeface="微软雅黑 Light" panose="020B0502040204020203" pitchFamily="34" charset="-122"/>
              </a:rPr>
              <a:t>操作结果</a:t>
            </a:r>
            <a:r>
              <a:rPr lang="en-US" altLang="zh-CN" sz="2400" dirty="0">
                <a:ea typeface="微软雅黑 Light" panose="020B0502040204020203" pitchFamily="34" charset="-122"/>
              </a:rPr>
              <a:t>:</a:t>
            </a:r>
            <a:r>
              <a:rPr lang="zh-CN" altLang="en-US" sz="2400" dirty="0">
                <a:ea typeface="微软雅黑 Light" panose="020B0502040204020203" pitchFamily="34" charset="-122"/>
              </a:rPr>
              <a:t>返回 </a:t>
            </a:r>
            <a:r>
              <a:rPr lang="en-US" altLang="zh-CN" sz="2400" dirty="0">
                <a:ea typeface="微软雅黑 Light" panose="020B0502040204020203" pitchFamily="34" charset="-122"/>
              </a:rPr>
              <a:t>v </a:t>
            </a:r>
            <a:r>
              <a:rPr lang="zh-CN" altLang="en-US" sz="2400" dirty="0">
                <a:ea typeface="微软雅黑 Light" panose="020B0502040204020203" pitchFamily="34" charset="-122"/>
              </a:rPr>
              <a:t>的（相对于 </a:t>
            </a:r>
            <a:r>
              <a:rPr lang="en-US" altLang="zh-CN" sz="2400" dirty="0">
                <a:ea typeface="微软雅黑 Light" panose="020B0502040204020203" pitchFamily="34" charset="-122"/>
              </a:rPr>
              <a:t>w </a:t>
            </a:r>
            <a:r>
              <a:rPr lang="zh-CN" altLang="en-US" sz="2400" dirty="0">
                <a:ea typeface="微软雅黑 Light" panose="020B0502040204020203" pitchFamily="34" charset="-122"/>
              </a:rPr>
              <a:t>的）</a:t>
            </a:r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下一个</a:t>
            </a:r>
            <a:r>
              <a:rPr lang="zh-CN" altLang="en-US" sz="2400" dirty="0">
                <a:ea typeface="微软雅黑 Light" panose="020B0502040204020203" pitchFamily="34" charset="-122"/>
              </a:rPr>
              <a:t>邻接点。若 </a:t>
            </a:r>
            <a:r>
              <a:rPr lang="en-US" altLang="zh-CN" sz="2400" dirty="0">
                <a:ea typeface="微软雅黑 Light" panose="020B0502040204020203" pitchFamily="34" charset="-122"/>
              </a:rPr>
              <a:t>w</a:t>
            </a:r>
            <a:r>
              <a:rPr lang="zh-CN" altLang="en-US" sz="2400" dirty="0">
                <a:ea typeface="微软雅黑 Light" panose="020B0502040204020203" pitchFamily="34" charset="-122"/>
              </a:rPr>
              <a:t>是 </a:t>
            </a:r>
            <a:r>
              <a:rPr lang="en-US" altLang="zh-CN" sz="2400" dirty="0">
                <a:ea typeface="微软雅黑 Light" panose="020B0502040204020203" pitchFamily="34" charset="-122"/>
              </a:rPr>
              <a:t>v </a:t>
            </a:r>
            <a:r>
              <a:rPr lang="zh-CN" altLang="en-US" sz="2400" dirty="0">
                <a:ea typeface="微软雅黑 Light" panose="020B0502040204020203" pitchFamily="34" charset="-122"/>
              </a:rPr>
              <a:t>的最后一个邻接点，则返回“空”。 </a:t>
            </a:r>
          </a:p>
        </p:txBody>
      </p:sp>
      <p:sp>
        <p:nvSpPr>
          <p:cNvPr id="453640" name="AutoShape 8"/>
          <p:cNvSpPr>
            <a:spLocks noChangeArrowheads="1"/>
          </p:cNvSpPr>
          <p:nvPr/>
        </p:nvSpPr>
        <p:spPr bwMode="auto">
          <a:xfrm>
            <a:off x="256952" y="5533107"/>
            <a:ext cx="8362131" cy="909547"/>
          </a:xfrm>
          <a:prstGeom prst="wedgeRoundRectCallout">
            <a:avLst>
              <a:gd name="adj1" fmla="val -16931"/>
              <a:gd name="adj2" fmla="val -46866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a typeface="微软雅黑 Light" panose="020B0502040204020203" pitchFamily="34" charset="-122"/>
              </a:rPr>
              <a:t>若 </a:t>
            </a:r>
            <a:r>
              <a:rPr lang="en-US" altLang="zh-CN" sz="2400" dirty="0">
                <a:solidFill>
                  <a:schemeClr val="bg1"/>
                </a:solidFill>
                <a:ea typeface="微软雅黑 Light" panose="020B0502040204020203" pitchFamily="34" charset="-122"/>
              </a:rPr>
              <a:t>v </a:t>
            </a:r>
            <a:r>
              <a:rPr lang="zh-CN" altLang="en-US" sz="2400" dirty="0">
                <a:solidFill>
                  <a:schemeClr val="bg1"/>
                </a:solidFill>
                <a:ea typeface="微软雅黑 Light" panose="020B0502040204020203" pitchFamily="34" charset="-122"/>
              </a:rPr>
              <a:t>有多个邻接点，则在图的存储结构建立之后，其邻接点之间的相对次序也就自然形成了。</a:t>
            </a: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55BB23-9B87-4073-AE10-E1F9B278F86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682303254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3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3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3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3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3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3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3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3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5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3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3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34" grpId="0"/>
      <p:bldP spid="453636" grpId="0"/>
      <p:bldP spid="453638" grpId="0" animBg="1"/>
      <p:bldP spid="453639" grpId="0"/>
      <p:bldP spid="4536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4" name="Rectangle 4"/>
          <p:cNvSpPr>
            <a:spLocks noChangeArrowheads="1"/>
          </p:cNvSpPr>
          <p:nvPr/>
        </p:nvSpPr>
        <p:spPr bwMode="auto">
          <a:xfrm>
            <a:off x="755650" y="396875"/>
            <a:ext cx="223678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FF"/>
                </a:solidFill>
                <a:ea typeface="微软雅黑 Light" panose="020B0502040204020203" pitchFamily="34" charset="-122"/>
              </a:rPr>
              <a:t>加工型操作</a:t>
            </a:r>
            <a:endParaRPr lang="zh-CN" altLang="en-US" sz="280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55686" name="Rectangle 6"/>
          <p:cNvSpPr>
            <a:spLocks noChangeArrowheads="1"/>
          </p:cNvSpPr>
          <p:nvPr/>
        </p:nvSpPr>
        <p:spPr bwMode="auto">
          <a:xfrm>
            <a:off x="649288" y="1282700"/>
            <a:ext cx="8170862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 err="1">
                <a:ea typeface="微软雅黑 Light" panose="020B0502040204020203" pitchFamily="34" charset="-122"/>
              </a:rPr>
              <a:t>InsertEdge</a:t>
            </a:r>
            <a:r>
              <a:rPr lang="en-US" altLang="zh-CN" sz="2800" dirty="0">
                <a:ea typeface="微软雅黑 Light" panose="020B0502040204020203" pitchFamily="34" charset="-122"/>
              </a:rPr>
              <a:t>(&amp;G, v, w);</a:t>
            </a:r>
            <a:br>
              <a:rPr lang="en-US" altLang="zh-CN" sz="2800" dirty="0">
                <a:ea typeface="微软雅黑 Light" panose="020B0502040204020203" pitchFamily="34" charset="-122"/>
              </a:rPr>
            </a:br>
            <a:r>
              <a:rPr lang="zh-CN" altLang="en-US" sz="2800" dirty="0">
                <a:ea typeface="微软雅黑 Light" panose="020B0502040204020203" pitchFamily="34" charset="-122"/>
              </a:rPr>
              <a:t>初始条件：图 </a:t>
            </a:r>
            <a:r>
              <a:rPr lang="en-US" altLang="zh-CN" sz="2800" dirty="0">
                <a:ea typeface="微软雅黑 Light" panose="020B0502040204020203" pitchFamily="34" charset="-122"/>
              </a:rPr>
              <a:t>G </a:t>
            </a:r>
            <a:r>
              <a:rPr lang="zh-CN" altLang="en-US" sz="2800" dirty="0">
                <a:ea typeface="微软雅黑 Light" panose="020B0502040204020203" pitchFamily="34" charset="-122"/>
              </a:rPr>
              <a:t>存在，</a:t>
            </a:r>
            <a:r>
              <a:rPr lang="en-US" altLang="zh-CN" sz="2800" dirty="0">
                <a:ea typeface="微软雅黑 Light" panose="020B0502040204020203" pitchFamily="34" charset="-122"/>
              </a:rPr>
              <a:t>v </a:t>
            </a:r>
            <a:r>
              <a:rPr lang="zh-CN" altLang="en-US" sz="2800" dirty="0">
                <a:ea typeface="微软雅黑 Light" panose="020B0502040204020203" pitchFamily="34" charset="-122"/>
              </a:rPr>
              <a:t>和 </a:t>
            </a:r>
            <a:r>
              <a:rPr lang="en-US" altLang="zh-CN" sz="2800" dirty="0">
                <a:ea typeface="微软雅黑 Light" panose="020B0502040204020203" pitchFamily="34" charset="-122"/>
              </a:rPr>
              <a:t>w </a:t>
            </a:r>
            <a:r>
              <a:rPr lang="zh-CN" altLang="en-US" sz="2800" dirty="0">
                <a:ea typeface="微软雅黑 Light" panose="020B0502040204020203" pitchFamily="34" charset="-122"/>
              </a:rPr>
              <a:t>是 </a:t>
            </a:r>
            <a:r>
              <a:rPr lang="en-US" altLang="zh-CN" sz="2800" dirty="0">
                <a:ea typeface="微软雅黑 Light" panose="020B0502040204020203" pitchFamily="34" charset="-122"/>
              </a:rPr>
              <a:t>G </a:t>
            </a:r>
            <a:r>
              <a:rPr lang="zh-CN" altLang="en-US" sz="2800" dirty="0">
                <a:ea typeface="微软雅黑 Light" panose="020B0502040204020203" pitchFamily="34" charset="-122"/>
              </a:rPr>
              <a:t>中两个顶点。</a:t>
            </a:r>
            <a:br>
              <a:rPr lang="zh-CN" altLang="en-US" sz="2800" dirty="0">
                <a:ea typeface="微软雅黑 Light" panose="020B0502040204020203" pitchFamily="34" charset="-122"/>
              </a:rPr>
            </a:br>
            <a:r>
              <a:rPr lang="zh-CN" altLang="en-US" sz="2800" dirty="0">
                <a:ea typeface="微软雅黑 Light" panose="020B0502040204020203" pitchFamily="34" charset="-122"/>
              </a:rPr>
              <a:t>操作结果：在 </a:t>
            </a:r>
            <a:r>
              <a:rPr lang="en-US" altLang="zh-CN" sz="2800" dirty="0">
                <a:ea typeface="微软雅黑 Light" panose="020B0502040204020203" pitchFamily="34" charset="-122"/>
              </a:rPr>
              <a:t>G </a:t>
            </a:r>
            <a:r>
              <a:rPr lang="zh-CN" altLang="en-US" sz="2800" dirty="0">
                <a:ea typeface="微软雅黑 Light" panose="020B0502040204020203" pitchFamily="34" charset="-122"/>
              </a:rPr>
              <a:t>中增添以</a:t>
            </a:r>
            <a:r>
              <a:rPr lang="en-US" altLang="zh-CN" sz="2800" dirty="0">
                <a:ea typeface="微软雅黑 Light" panose="020B0502040204020203" pitchFamily="34" charset="-122"/>
              </a:rPr>
              <a:t>v, w</a:t>
            </a:r>
            <a:r>
              <a:rPr lang="zh-CN" altLang="en-US" sz="2800" dirty="0">
                <a:ea typeface="微软雅黑 Light" panose="020B0502040204020203" pitchFamily="34" charset="-122"/>
              </a:rPr>
              <a:t>为顶点的边 </a:t>
            </a:r>
          </a:p>
        </p:txBody>
      </p:sp>
      <p:sp>
        <p:nvSpPr>
          <p:cNvPr id="455687" name="Rectangle 7"/>
          <p:cNvSpPr>
            <a:spLocks noChangeArrowheads="1"/>
          </p:cNvSpPr>
          <p:nvPr/>
        </p:nvSpPr>
        <p:spPr bwMode="auto">
          <a:xfrm>
            <a:off x="688975" y="3357563"/>
            <a:ext cx="8023225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 err="1">
                <a:ea typeface="微软雅黑 Light" panose="020B0502040204020203" pitchFamily="34" charset="-122"/>
              </a:rPr>
              <a:t>DeleteEdge</a:t>
            </a:r>
            <a:r>
              <a:rPr lang="en-US" altLang="zh-CN" sz="2800" dirty="0">
                <a:ea typeface="微软雅黑 Light" panose="020B0502040204020203" pitchFamily="34" charset="-122"/>
              </a:rPr>
              <a:t>(&amp;G, v, w);</a:t>
            </a:r>
            <a:br>
              <a:rPr lang="en-US" altLang="zh-CN" sz="2800" dirty="0">
                <a:ea typeface="微软雅黑 Light" panose="020B0502040204020203" pitchFamily="34" charset="-122"/>
              </a:rPr>
            </a:br>
            <a:r>
              <a:rPr lang="zh-CN" altLang="en-US" sz="2800" dirty="0">
                <a:ea typeface="微软雅黑 Light" panose="020B0502040204020203" pitchFamily="34" charset="-122"/>
              </a:rPr>
              <a:t>初始条件：图 </a:t>
            </a:r>
            <a:r>
              <a:rPr lang="en-US" altLang="zh-CN" sz="2800" dirty="0">
                <a:ea typeface="微软雅黑 Light" panose="020B0502040204020203" pitchFamily="34" charset="-122"/>
              </a:rPr>
              <a:t>G </a:t>
            </a:r>
            <a:r>
              <a:rPr lang="zh-CN" altLang="en-US" sz="2800" dirty="0">
                <a:ea typeface="微软雅黑 Light" panose="020B0502040204020203" pitchFamily="34" charset="-122"/>
              </a:rPr>
              <a:t>存在，</a:t>
            </a:r>
            <a:r>
              <a:rPr lang="en-US" altLang="zh-CN" sz="2800" dirty="0">
                <a:ea typeface="微软雅黑 Light" panose="020B0502040204020203" pitchFamily="34" charset="-122"/>
              </a:rPr>
              <a:t>v </a:t>
            </a:r>
            <a:r>
              <a:rPr lang="zh-CN" altLang="en-US" sz="2800" dirty="0">
                <a:ea typeface="微软雅黑 Light" panose="020B0502040204020203" pitchFamily="34" charset="-122"/>
              </a:rPr>
              <a:t>和 </a:t>
            </a:r>
            <a:r>
              <a:rPr lang="en-US" altLang="zh-CN" sz="2800" dirty="0">
                <a:ea typeface="微软雅黑 Light" panose="020B0502040204020203" pitchFamily="34" charset="-122"/>
              </a:rPr>
              <a:t>w </a:t>
            </a:r>
            <a:r>
              <a:rPr lang="zh-CN" altLang="en-US" sz="2800" dirty="0">
                <a:ea typeface="微软雅黑 Light" panose="020B0502040204020203" pitchFamily="34" charset="-122"/>
              </a:rPr>
              <a:t>是 </a:t>
            </a:r>
            <a:r>
              <a:rPr lang="en-US" altLang="zh-CN" sz="2800" dirty="0">
                <a:ea typeface="微软雅黑 Light" panose="020B0502040204020203" pitchFamily="34" charset="-122"/>
              </a:rPr>
              <a:t>G </a:t>
            </a:r>
            <a:r>
              <a:rPr lang="zh-CN" altLang="en-US" sz="2800" dirty="0">
                <a:ea typeface="微软雅黑 Light" panose="020B0502040204020203" pitchFamily="34" charset="-122"/>
              </a:rPr>
              <a:t>中两个顶点。</a:t>
            </a:r>
            <a:br>
              <a:rPr lang="zh-CN" altLang="en-US" sz="2800" dirty="0">
                <a:ea typeface="微软雅黑 Light" panose="020B0502040204020203" pitchFamily="34" charset="-122"/>
              </a:rPr>
            </a:br>
            <a:r>
              <a:rPr lang="zh-CN" altLang="en-US" sz="2800" dirty="0">
                <a:ea typeface="微软雅黑 Light" panose="020B0502040204020203" pitchFamily="34" charset="-122"/>
              </a:rPr>
              <a:t>操作结果：在 </a:t>
            </a:r>
            <a:r>
              <a:rPr lang="en-US" altLang="zh-CN" sz="2800" dirty="0">
                <a:ea typeface="微软雅黑 Light" panose="020B0502040204020203" pitchFamily="34" charset="-122"/>
              </a:rPr>
              <a:t>G </a:t>
            </a:r>
            <a:r>
              <a:rPr lang="zh-CN" altLang="en-US" sz="2800" dirty="0">
                <a:ea typeface="微软雅黑 Light" panose="020B0502040204020203" pitchFamily="34" charset="-122"/>
              </a:rPr>
              <a:t>中删除以</a:t>
            </a:r>
            <a:r>
              <a:rPr lang="en-US" altLang="zh-CN" sz="2800" dirty="0">
                <a:ea typeface="微软雅黑 Light" panose="020B0502040204020203" pitchFamily="34" charset="-122"/>
              </a:rPr>
              <a:t>v, w</a:t>
            </a:r>
            <a:r>
              <a:rPr lang="zh-CN" altLang="en-US" sz="2800" dirty="0">
                <a:ea typeface="微软雅黑 Light" panose="020B0502040204020203" pitchFamily="34" charset="-122"/>
              </a:rPr>
              <a:t>为顶点的边。 </a:t>
            </a:r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792163" y="5373688"/>
            <a:ext cx="292893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hlink"/>
                </a:solidFill>
                <a:ea typeface="微软雅黑 Light" panose="020B0502040204020203" pitchFamily="34" charset="-122"/>
              </a:rPr>
              <a:t>} ADT Graph</a:t>
            </a:r>
            <a:r>
              <a:rPr lang="en-US" altLang="zh-CN" sz="2000" b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17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84C112-A5E1-4B65-9967-34BD2C598B6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889611933"/>
      </p:ext>
    </p:extLst>
  </p:cSld>
  <p:clrMapOvr>
    <a:masterClrMapping/>
  </p:clrMapOvr>
  <p:transition spd="slow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5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4" grpId="0"/>
      <p:bldP spid="455686" grpId="0"/>
      <p:bldP spid="45568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Any Question</a:t>
            </a:r>
            <a:r>
              <a: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06208" y="2818071"/>
            <a:ext cx="7081986" cy="2983706"/>
          </a:xfrm>
        </p:spPr>
        <p:txBody>
          <a:bodyPr>
            <a:normAutofit/>
          </a:bodyPr>
          <a:lstStyle/>
          <a:p>
            <a:pPr>
              <a:lnSpc>
                <a:spcPts val="2700"/>
              </a:lnSpc>
              <a:spcAft>
                <a:spcPts val="0"/>
              </a:spcAft>
            </a:pPr>
            <a:endParaRPr lang="en-U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Bef>
                <a:spcPts val="1125"/>
              </a:spcBef>
              <a:spcAft>
                <a:spcPts val="0"/>
              </a:spcAft>
            </a:pPr>
            <a:r>
              <a:rPr lang="en-US" altLang="zh-CN" sz="15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www.xinggangw.info</a:t>
            </a:r>
            <a:endParaRPr lang="en-US" altLang="zh-CN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endParaRPr lang="en-U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endParaRPr lang="en-U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 descr="Arrow pointing right with a hyperlink to the PowerPoint team blog. Select the image to visit the PowerPoint team blog ">
            <a:hlinkClick r:id="rId4" tooltip="Select here to visit the PowerPoint team blog.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63" y="3314638"/>
            <a:ext cx="496455" cy="4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/>
                </a:solidFill>
              </a:rPr>
              <a:t>第</a:t>
            </a:r>
            <a:r>
              <a:rPr lang="en-US" altLang="zh-CN" sz="3200" dirty="0">
                <a:solidFill>
                  <a:schemeClr val="tx1"/>
                </a:solidFill>
              </a:rPr>
              <a:t>7</a:t>
            </a:r>
            <a:r>
              <a:rPr lang="zh-CN" altLang="en-US" sz="3200" dirty="0">
                <a:solidFill>
                  <a:schemeClr val="tx1"/>
                </a:solidFill>
              </a:rPr>
              <a:t>章 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C2BD22-9866-1D4B-8A4E-6BBF8CC26B58}"/>
              </a:ext>
            </a:extLst>
          </p:cNvPr>
          <p:cNvSpPr/>
          <p:nvPr/>
        </p:nvSpPr>
        <p:spPr>
          <a:xfrm>
            <a:off x="390907" y="1563037"/>
            <a:ext cx="4572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7.1</a:t>
            </a:r>
            <a:r>
              <a:rPr lang="en-US" altLang="zh-CN" sz="32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hlinkClick r:id="" action="ppaction://hlinkshowjump?jump=nextslide"/>
              </a:rPr>
              <a:t>图的基本概念</a:t>
            </a:r>
            <a:endParaRPr lang="zh-CN" altLang="en-US" sz="32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7.2</a:t>
            </a:r>
            <a:r>
              <a:rPr lang="en-US" altLang="zh-CN" sz="32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hlinkClick r:id="" action="ppaction://noaction"/>
              </a:rPr>
              <a:t>存储结构</a:t>
            </a:r>
            <a:endParaRPr lang="zh-CN" altLang="en-US" sz="32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7.3 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图的遍历</a:t>
            </a: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7.4 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图的连通性</a:t>
            </a: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7.5 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图的应用</a:t>
            </a:r>
            <a:endParaRPr lang="en-US" altLang="zh-CN" sz="32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7.6 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最短路径</a:t>
            </a:r>
          </a:p>
        </p:txBody>
      </p:sp>
      <p:pic>
        <p:nvPicPr>
          <p:cNvPr id="16" name="Picture 3" descr="数据结构内容图">
            <a:extLst>
              <a:ext uri="{FF2B5EF4-FFF2-40B4-BE49-F238E27FC236}">
                <a16:creationId xmlns:a16="http://schemas.microsoft.com/office/drawing/2014/main" id="{07C6DDF2-F54C-634F-A5D8-CE0D5356B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7" y="2318951"/>
            <a:ext cx="5416378" cy="3303446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29">
            <a:extLst>
              <a:ext uri="{FF2B5EF4-FFF2-40B4-BE49-F238E27FC236}">
                <a16:creationId xmlns:a16="http://schemas.microsoft.com/office/drawing/2014/main" id="{DC53FA15-D2F6-A542-B327-36B3A61CA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987" y="3206784"/>
            <a:ext cx="1905000" cy="990600"/>
          </a:xfrm>
          <a:prstGeom prst="cloudCallout">
            <a:avLst>
              <a:gd name="adj1" fmla="val -50309"/>
              <a:gd name="adj2" fmla="val -5493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多对多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（</a:t>
            </a:r>
            <a:r>
              <a:rPr lang="en-US" altLang="zh-CN" sz="2400">
                <a:solidFill>
                  <a:schemeClr val="bg1"/>
                </a:solidFill>
              </a:rPr>
              <a:t>m:n)</a:t>
            </a:r>
          </a:p>
        </p:txBody>
      </p:sp>
    </p:spTree>
    <p:extLst>
      <p:ext uri="{BB962C8B-B14F-4D97-AF65-F5344CB8AC3E}">
        <p14:creationId xmlns:p14="http://schemas.microsoft.com/office/powerpoint/2010/main" val="233919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843" y="315479"/>
            <a:ext cx="8699157" cy="79208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为什么图（</a:t>
            </a:r>
            <a:r>
              <a:rPr lang="en-US" altLang="zh-CN" sz="3200" dirty="0">
                <a:solidFill>
                  <a:srgbClr val="7030A0"/>
                </a:solidFill>
              </a:rPr>
              <a:t>graph</a:t>
            </a:r>
            <a:r>
              <a:rPr lang="zh-CN" altLang="en-US" sz="3200" dirty="0">
                <a:solidFill>
                  <a:srgbClr val="7030A0"/>
                </a:solidFill>
              </a:rPr>
              <a:t>）这么重要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E30D8-7256-4893-9CC1-E3EB2FEC7933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pic>
        <p:nvPicPr>
          <p:cNvPr id="43010" name="Picture 2" descr="Image result for social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54461"/>
            <a:ext cx="4032460" cy="203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659250" y="3372520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社交图谱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314376"/>
            <a:ext cx="3359134" cy="191790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44700" y="3378505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地图</a:t>
            </a:r>
          </a:p>
        </p:txBody>
      </p:sp>
      <p:pic>
        <p:nvPicPr>
          <p:cNvPr id="43012" name="Picture 4" descr="https://s3.amazonaws.com/dev.assets.neo4j.com/wp-content/uploads/neo4j-winter-graphgist-challe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933056"/>
            <a:ext cx="2699824" cy="198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659250" y="607746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星空图谱</a:t>
            </a:r>
          </a:p>
        </p:txBody>
      </p:sp>
      <p:pic>
        <p:nvPicPr>
          <p:cNvPr id="43014" name="Picture 6" descr="https://s3.amazonaws.com/dev.assets.neo4j.com/wp-content/uploads/graph-data-technologies-graph-databases-for-beginner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94961"/>
            <a:ext cx="3042591" cy="22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4967147" y="6110534"/>
            <a:ext cx="2856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Graph DB, Network </a:t>
            </a:r>
            <a:r>
              <a:rPr lang="en-US" altLang="zh-CN" dirty="0" err="1"/>
              <a:t>etc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32243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843" y="315479"/>
            <a:ext cx="8699157" cy="79208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深度神经网络（</a:t>
            </a:r>
            <a:r>
              <a:rPr lang="en-US" altLang="zh-CN" sz="3200" dirty="0">
                <a:solidFill>
                  <a:srgbClr val="7030A0"/>
                </a:solidFill>
              </a:rPr>
              <a:t>Deep</a:t>
            </a:r>
            <a:r>
              <a:rPr lang="zh-CN" altLang="en-US" sz="3200" dirty="0">
                <a:solidFill>
                  <a:srgbClr val="7030A0"/>
                </a:solidFill>
              </a:rPr>
              <a:t> </a:t>
            </a:r>
            <a:r>
              <a:rPr lang="en-US" altLang="zh-CN" sz="3200" dirty="0">
                <a:solidFill>
                  <a:srgbClr val="7030A0"/>
                </a:solidFill>
              </a:rPr>
              <a:t>neural</a:t>
            </a:r>
            <a:r>
              <a:rPr lang="zh-CN" altLang="en-US" sz="3200" dirty="0">
                <a:solidFill>
                  <a:srgbClr val="7030A0"/>
                </a:solidFill>
              </a:rPr>
              <a:t> </a:t>
            </a:r>
            <a:r>
              <a:rPr lang="en-US" altLang="zh-CN" sz="3200" dirty="0">
                <a:solidFill>
                  <a:srgbClr val="7030A0"/>
                </a:solidFill>
              </a:rPr>
              <a:t>network</a:t>
            </a:r>
            <a:r>
              <a:rPr lang="zh-CN" altLang="en-US" sz="3200" dirty="0">
                <a:solidFill>
                  <a:srgbClr val="7030A0"/>
                </a:solidFill>
              </a:rPr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E30D8-7256-4893-9CC1-E3EB2FEC7933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BC2AE8-145A-6144-89FD-C62D0DA7C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52" y="1298956"/>
            <a:ext cx="6141696" cy="36850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B5E57A-A185-4C4B-B18D-B206D90C3AC0}"/>
              </a:ext>
            </a:extLst>
          </p:cNvPr>
          <p:cNvSpPr txBox="1"/>
          <p:nvPr/>
        </p:nvSpPr>
        <p:spPr>
          <a:xfrm>
            <a:off x="635430" y="5264702"/>
            <a:ext cx="787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结点代表特征，边代表关系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最大的神经网络有</a:t>
            </a:r>
            <a:r>
              <a:rPr kumimoji="1" lang="en-US" altLang="zh-CN" sz="2400" dirty="0"/>
              <a:t>175B</a:t>
            </a:r>
            <a:r>
              <a:rPr kumimoji="1" lang="zh-CN" altLang="en-US" sz="2400" dirty="0"/>
              <a:t>参数（</a:t>
            </a:r>
            <a:r>
              <a:rPr kumimoji="1" lang="en-US" altLang="zh-CN" sz="2400" dirty="0"/>
              <a:t>GPT-3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人脑中有约有</a:t>
            </a:r>
            <a:r>
              <a:rPr kumimoji="1" lang="en-US" altLang="zh-CN" sz="2400" dirty="0"/>
              <a:t>86B</a:t>
            </a:r>
            <a:r>
              <a:rPr kumimoji="1" lang="zh-CN" altLang="en-US" sz="2400" dirty="0"/>
              <a:t>神经元</a:t>
            </a:r>
          </a:p>
        </p:txBody>
      </p:sp>
    </p:spTree>
    <p:extLst>
      <p:ext uri="{BB962C8B-B14F-4D97-AF65-F5344CB8AC3E}">
        <p14:creationId xmlns:p14="http://schemas.microsoft.com/office/powerpoint/2010/main" val="380309590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26E9251-FBC9-5746-A373-8A8744B4B328}"/>
              </a:ext>
            </a:extLst>
          </p:cNvPr>
          <p:cNvSpPr txBox="1">
            <a:spLocks/>
          </p:cNvSpPr>
          <p:nvPr/>
        </p:nvSpPr>
        <p:spPr>
          <a:xfrm>
            <a:off x="444843" y="315479"/>
            <a:ext cx="8699157" cy="7920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>
                <a:solidFill>
                  <a:srgbClr val="7030A0"/>
                </a:solidFill>
              </a:rPr>
              <a:t>深度神经网络（</a:t>
            </a:r>
            <a:r>
              <a:rPr lang="en-US" altLang="zh-CN" sz="3200">
                <a:solidFill>
                  <a:srgbClr val="7030A0"/>
                </a:solidFill>
              </a:rPr>
              <a:t>Deep</a:t>
            </a:r>
            <a:r>
              <a:rPr lang="zh-CN" altLang="en-US" sz="3200">
                <a:solidFill>
                  <a:srgbClr val="7030A0"/>
                </a:solidFill>
              </a:rPr>
              <a:t> </a:t>
            </a:r>
            <a:r>
              <a:rPr lang="en-US" altLang="zh-CN" sz="3200">
                <a:solidFill>
                  <a:srgbClr val="7030A0"/>
                </a:solidFill>
              </a:rPr>
              <a:t>neural</a:t>
            </a:r>
            <a:r>
              <a:rPr lang="zh-CN" altLang="en-US" sz="3200">
                <a:solidFill>
                  <a:srgbClr val="7030A0"/>
                </a:solidFill>
              </a:rPr>
              <a:t> </a:t>
            </a:r>
            <a:r>
              <a:rPr lang="en-US" altLang="zh-CN" sz="3200">
                <a:solidFill>
                  <a:srgbClr val="7030A0"/>
                </a:solidFill>
              </a:rPr>
              <a:t>network</a:t>
            </a:r>
            <a:r>
              <a:rPr lang="zh-CN" altLang="en-US" sz="3200">
                <a:solidFill>
                  <a:srgbClr val="7030A0"/>
                </a:solidFill>
              </a:rPr>
              <a:t>）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B144CF-1C77-924C-BCD7-58F6DDC4A0C2}"/>
              </a:ext>
            </a:extLst>
          </p:cNvPr>
          <p:cNvSpPr/>
          <p:nvPr/>
        </p:nvSpPr>
        <p:spPr>
          <a:xfrm>
            <a:off x="2866918" y="6173189"/>
            <a:ext cx="3410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https://github.com/hustvl/TeViT</a:t>
            </a:r>
          </a:p>
        </p:txBody>
      </p:sp>
      <p:pic>
        <p:nvPicPr>
          <p:cNvPr id="14" name="tevit" descr="tevit">
            <a:hlinkClick r:id="" action="ppaction://media"/>
            <a:extLst>
              <a:ext uri="{FF2B5EF4-FFF2-40B4-BE49-F238E27FC236}">
                <a16:creationId xmlns:a16="http://schemas.microsoft.com/office/drawing/2014/main" id="{27588079-52C7-344D-A805-4C7156B020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1118" y="1532879"/>
            <a:ext cx="6741763" cy="37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721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947B4D-2518-4D92-94D4-2A74566E063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52" y="379600"/>
            <a:ext cx="4267200" cy="685800"/>
          </a:xfrm>
        </p:spPr>
        <p:txBody>
          <a:bodyPr/>
          <a:lstStyle/>
          <a:p>
            <a:pPr algn="l" eaLnBrk="1" hangingPunct="1"/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7.1 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</a:rPr>
              <a:t>图的基本术语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304800" y="2096538"/>
            <a:ext cx="7010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其中：</a:t>
            </a:r>
            <a:r>
              <a:rPr lang="en-US" altLang="zh-CN" sz="2400" i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sz="2400">
                <a:solidFill>
                  <a:srgbClr val="00CC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sz="2400" i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</a:t>
            </a:r>
            <a:r>
              <a:rPr lang="en-US" altLang="zh-CN" sz="2400" i="1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顶点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集合，是有穷非空集；</a:t>
            </a:r>
          </a:p>
          <a:p>
            <a:pPr eaLnBrk="1" hangingPunct="1">
              <a:buFontTx/>
              <a:buNone/>
            </a:pPr>
            <a:r>
              <a:rPr lang="zh-CN" altLang="en-US" sz="2400" i="1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</a:t>
            </a:r>
            <a:r>
              <a:rPr lang="en-US" altLang="zh-CN" sz="2400" i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</a:t>
            </a:r>
            <a:r>
              <a:rPr lang="en-US" altLang="zh-CN" sz="2400" i="1">
                <a:solidFill>
                  <a:srgbClr val="00CC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sz="2400" i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</a:t>
            </a:r>
            <a:r>
              <a:rPr lang="en-US" altLang="zh-CN" sz="2400" i="1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240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边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集合，是有穷集。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457200" y="3087138"/>
            <a:ext cx="6248400" cy="830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问：当</a:t>
            </a:r>
            <a:r>
              <a:rPr lang="en-US" altLang="zh-CN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E(G)</a:t>
            </a:r>
            <a:r>
              <a:rPr lang="zh-CN" altLang="en-US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为空时，图</a:t>
            </a:r>
            <a:r>
              <a:rPr lang="en-US" altLang="zh-CN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</a:t>
            </a:r>
            <a:r>
              <a:rPr lang="zh-CN" altLang="en-US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存在否？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答：还存在！但此时图</a:t>
            </a:r>
            <a:r>
              <a:rPr lang="en-US" altLang="zh-CN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</a:t>
            </a:r>
            <a:r>
              <a:rPr lang="zh-CN" altLang="en-US" sz="2400">
                <a:solidFill>
                  <a:srgbClr val="FF33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只有顶点而没有边。</a:t>
            </a:r>
          </a:p>
        </p:txBody>
      </p:sp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436607" y="4137464"/>
            <a:ext cx="2332038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C00000"/>
                </a:solidFill>
                <a:ea typeface="黑体" panose="02010609060101010101" pitchFamily="49" charset="-122"/>
              </a:rPr>
              <a:t>有向图：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C00000"/>
                </a:solidFill>
                <a:ea typeface="黑体" panose="02010609060101010101" pitchFamily="49" charset="-122"/>
              </a:rPr>
              <a:t>无向图：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C00000"/>
                </a:solidFill>
                <a:ea typeface="黑体" panose="02010609060101010101" pitchFamily="49" charset="-122"/>
              </a:rPr>
              <a:t>完全图：</a:t>
            </a:r>
          </a:p>
        </p:txBody>
      </p:sp>
      <p:sp>
        <p:nvSpPr>
          <p:cNvPr id="10247" name="Text Box 8"/>
          <p:cNvSpPr txBox="1">
            <a:spLocks noChangeArrowheads="1"/>
          </p:cNvSpPr>
          <p:nvPr/>
        </p:nvSpPr>
        <p:spPr bwMode="auto">
          <a:xfrm>
            <a:off x="1732007" y="4137464"/>
            <a:ext cx="6172200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中的每条边都是有方向的；</a:t>
            </a:r>
          </a:p>
          <a:p>
            <a:pPr eaLnBrk="1" hangingPunct="1">
              <a:buFontTx/>
              <a:buNone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中的每条边都是无方向的；</a:t>
            </a:r>
          </a:p>
          <a:p>
            <a:pPr eaLnBrk="1" hangingPunct="1">
              <a:buFontTx/>
              <a:buNone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任意两个顶点都有一条边相连接；</a:t>
            </a:r>
          </a:p>
        </p:txBody>
      </p:sp>
      <p:sp>
        <p:nvSpPr>
          <p:cNvPr id="10248" name="Rectangle 11"/>
          <p:cNvSpPr>
            <a:spLocks noChangeArrowheads="1"/>
          </p:cNvSpPr>
          <p:nvPr/>
        </p:nvSpPr>
        <p:spPr bwMode="auto">
          <a:xfrm>
            <a:off x="228600" y="5677938"/>
            <a:ext cx="7696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zh-CN" altLang="en-US" sz="2400">
                <a:ea typeface="微软雅黑 Light" panose="020B0502040204020203" pitchFamily="34" charset="-122"/>
              </a:rPr>
              <a:t>若</a:t>
            </a:r>
            <a:r>
              <a:rPr lang="zh-CN" altLang="en-US" sz="2400">
                <a:solidFill>
                  <a:srgbClr val="00808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>
                <a:ea typeface="微软雅黑 Light" panose="020B0502040204020203" pitchFamily="34" charset="-122"/>
              </a:rPr>
              <a:t>n </a:t>
            </a:r>
            <a:r>
              <a:rPr lang="zh-CN" altLang="en-US" sz="2400">
                <a:ea typeface="微软雅黑 Light" panose="020B0502040204020203" pitchFamily="34" charset="-122"/>
              </a:rPr>
              <a:t>个顶点的无向图有</a:t>
            </a:r>
            <a:r>
              <a:rPr lang="zh-CN" altLang="en-US" sz="2400">
                <a:solidFill>
                  <a:srgbClr val="FF330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i="1">
                <a:solidFill>
                  <a:srgbClr val="FF33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FF3300"/>
                </a:solidFill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solidFill>
                  <a:srgbClr val="FF33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FF3300"/>
                </a:solidFill>
                <a:ea typeface="微软雅黑 Light" panose="020B0502040204020203" pitchFamily="34" charset="-122"/>
              </a:rPr>
              <a:t>-1)/2 </a:t>
            </a:r>
            <a:r>
              <a:rPr lang="zh-CN" altLang="en-US" sz="2400">
                <a:solidFill>
                  <a:srgbClr val="FF3300"/>
                </a:solidFill>
                <a:ea typeface="微软雅黑 Light" panose="020B0502040204020203" pitchFamily="34" charset="-122"/>
              </a:rPr>
              <a:t>条边</a:t>
            </a:r>
            <a:r>
              <a:rPr lang="en-US" altLang="zh-CN" sz="2400">
                <a:ea typeface="微软雅黑 Light" panose="020B0502040204020203" pitchFamily="34" charset="-122"/>
              </a:rPr>
              <a:t>,</a:t>
            </a:r>
            <a:r>
              <a:rPr lang="en-US" altLang="zh-CN" sz="2400">
                <a:solidFill>
                  <a:srgbClr val="008080"/>
                </a:solidFill>
                <a:ea typeface="微软雅黑 Light" panose="020B0502040204020203" pitchFamily="34" charset="-122"/>
              </a:rPr>
              <a:t> </a:t>
            </a:r>
            <a:r>
              <a:rPr lang="zh-CN" altLang="en-US" sz="2400">
                <a:ea typeface="微软雅黑 Light" panose="020B0502040204020203" pitchFamily="34" charset="-122"/>
              </a:rPr>
              <a:t>称为</a:t>
            </a:r>
            <a:r>
              <a:rPr lang="zh-CN" altLang="en-US" sz="2400">
                <a:solidFill>
                  <a:srgbClr val="FF0000"/>
                </a:solidFill>
                <a:ea typeface="微软雅黑 Light" panose="020B0502040204020203" pitchFamily="34" charset="-122"/>
              </a:rPr>
              <a:t>无向完全图</a:t>
            </a:r>
          </a:p>
          <a:p>
            <a:pPr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zh-CN" altLang="en-US" sz="2400">
                <a:ea typeface="微软雅黑 Light" panose="020B0502040204020203" pitchFamily="34" charset="-122"/>
              </a:rPr>
              <a:t>若</a:t>
            </a:r>
            <a:r>
              <a:rPr lang="zh-CN" altLang="en-US" sz="2400">
                <a:solidFill>
                  <a:srgbClr val="00808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>
                <a:ea typeface="微软雅黑 Light" panose="020B0502040204020203" pitchFamily="34" charset="-122"/>
              </a:rPr>
              <a:t>n </a:t>
            </a:r>
            <a:r>
              <a:rPr lang="zh-CN" altLang="en-US" sz="2400">
                <a:ea typeface="微软雅黑 Light" panose="020B0502040204020203" pitchFamily="34" charset="-122"/>
              </a:rPr>
              <a:t>个顶点的有向图有</a:t>
            </a:r>
            <a:r>
              <a:rPr lang="en-US" altLang="zh-CN" sz="2400" i="1">
                <a:solidFill>
                  <a:srgbClr val="FF33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FF3300"/>
                </a:solidFill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solidFill>
                  <a:srgbClr val="FF3300"/>
                </a:solidFill>
                <a:ea typeface="微软雅黑 Light" panose="020B0502040204020203" pitchFamily="34" charset="-122"/>
              </a:rPr>
              <a:t>n-</a:t>
            </a:r>
            <a:r>
              <a:rPr lang="en-US" altLang="zh-CN" sz="2400">
                <a:solidFill>
                  <a:srgbClr val="FF3300"/>
                </a:solidFill>
                <a:ea typeface="微软雅黑 Light" panose="020B0502040204020203" pitchFamily="34" charset="-122"/>
              </a:rPr>
              <a:t>1) </a:t>
            </a:r>
            <a:r>
              <a:rPr lang="zh-CN" altLang="en-US" sz="2400">
                <a:solidFill>
                  <a:srgbClr val="FF3300"/>
                </a:solidFill>
                <a:ea typeface="微软雅黑 Light" panose="020B0502040204020203" pitchFamily="34" charset="-122"/>
              </a:rPr>
              <a:t>条边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zh-CN" altLang="en-US" sz="2400">
                <a:ea typeface="微软雅黑 Light" panose="020B0502040204020203" pitchFamily="34" charset="-122"/>
              </a:rPr>
              <a:t>称为</a:t>
            </a:r>
            <a:r>
              <a:rPr lang="zh-CN" altLang="en-US" sz="2400">
                <a:solidFill>
                  <a:srgbClr val="FF0000"/>
                </a:solidFill>
                <a:ea typeface="微软雅黑 Light" panose="020B0502040204020203" pitchFamily="34" charset="-122"/>
              </a:rPr>
              <a:t>有向完全图</a:t>
            </a:r>
          </a:p>
        </p:txBody>
      </p:sp>
      <p:sp>
        <p:nvSpPr>
          <p:cNvPr id="17416" name="AutoShape 13"/>
          <p:cNvSpPr>
            <a:spLocks noChangeArrowheads="1"/>
          </p:cNvSpPr>
          <p:nvPr/>
        </p:nvSpPr>
        <p:spPr bwMode="auto">
          <a:xfrm>
            <a:off x="5332535" y="1268657"/>
            <a:ext cx="1828800" cy="762000"/>
          </a:xfrm>
          <a:prstGeom prst="wedgeRoundRectCallout">
            <a:avLst>
              <a:gd name="adj1" fmla="val -101028"/>
              <a:gd name="adj2" fmla="val -7495"/>
              <a:gd name="adj3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V=vertex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E=edge</a:t>
            </a:r>
          </a:p>
        </p:txBody>
      </p:sp>
      <p:sp>
        <p:nvSpPr>
          <p:cNvPr id="17417" name="Rectangle 14"/>
          <p:cNvSpPr>
            <a:spLocks noChangeArrowheads="1"/>
          </p:cNvSpPr>
          <p:nvPr/>
        </p:nvSpPr>
        <p:spPr bwMode="auto">
          <a:xfrm>
            <a:off x="762000" y="1410738"/>
            <a:ext cx="3676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图：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记为  </a:t>
            </a:r>
            <a:r>
              <a:rPr lang="en-US" altLang="zh-CN" sz="2800">
                <a:solidFill>
                  <a:srgbClr val="C00000"/>
                </a:solidFill>
                <a:ea typeface="黑体" panose="02010609060101010101" pitchFamily="49" charset="-122"/>
              </a:rPr>
              <a:t>G</a:t>
            </a:r>
            <a:r>
              <a:rPr lang="zh-CN" altLang="en-US" sz="2800">
                <a:ea typeface="黑体" panose="02010609060101010101" pitchFamily="49" charset="-122"/>
              </a:rPr>
              <a:t>＝</a:t>
            </a:r>
            <a:r>
              <a:rPr lang="en-US" altLang="zh-CN" sz="2800">
                <a:ea typeface="黑体" panose="02010609060101010101" pitchFamily="49" charset="-122"/>
              </a:rPr>
              <a:t>(</a:t>
            </a:r>
            <a:r>
              <a:rPr lang="en-US" altLang="zh-CN" sz="2800">
                <a:solidFill>
                  <a:schemeClr val="accent1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800" i="1">
                <a:solidFill>
                  <a:srgbClr val="C00000"/>
                </a:solidFill>
                <a:ea typeface="黑体" panose="02010609060101010101" pitchFamily="49" charset="-122"/>
              </a:rPr>
              <a:t>V</a:t>
            </a:r>
            <a:r>
              <a:rPr lang="en-US" altLang="zh-CN" sz="2800">
                <a:solidFill>
                  <a:srgbClr val="C00000"/>
                </a:solidFill>
                <a:ea typeface="黑体" panose="02010609060101010101" pitchFamily="49" charset="-122"/>
              </a:rPr>
              <a:t>, </a:t>
            </a:r>
            <a:r>
              <a:rPr lang="en-US" altLang="zh-CN" sz="2800" i="1">
                <a:solidFill>
                  <a:srgbClr val="C00000"/>
                </a:solidFill>
                <a:ea typeface="黑体" panose="02010609060101010101" pitchFamily="49" charset="-122"/>
              </a:rPr>
              <a:t>E </a:t>
            </a:r>
            <a:r>
              <a:rPr lang="en-US" altLang="zh-CN" sz="2800">
                <a:ea typeface="黑体" panose="02010609060101010101" pitchFamily="49" charset="-122"/>
              </a:rPr>
              <a:t>)</a:t>
            </a:r>
          </a:p>
        </p:txBody>
      </p:sp>
      <p:grpSp>
        <p:nvGrpSpPr>
          <p:cNvPr id="17418" name="Group 32"/>
          <p:cNvGrpSpPr>
            <a:grpSpLocks/>
          </p:cNvGrpSpPr>
          <p:nvPr/>
        </p:nvGrpSpPr>
        <p:grpSpPr bwMode="auto">
          <a:xfrm>
            <a:off x="7381101" y="1802037"/>
            <a:ext cx="1447800" cy="1371600"/>
            <a:chOff x="4408" y="1008"/>
            <a:chExt cx="1352" cy="816"/>
          </a:xfrm>
        </p:grpSpPr>
        <p:sp>
          <p:nvSpPr>
            <p:cNvPr id="17428" name="Oval 18"/>
            <p:cNvSpPr>
              <a:spLocks noChangeArrowheads="1"/>
            </p:cNvSpPr>
            <p:nvPr/>
          </p:nvSpPr>
          <p:spPr bwMode="auto">
            <a:xfrm>
              <a:off x="4408" y="1036"/>
              <a:ext cx="312" cy="19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v1</a:t>
              </a:r>
            </a:p>
          </p:txBody>
        </p:sp>
        <p:sp>
          <p:nvSpPr>
            <p:cNvPr id="17429" name="Oval 19"/>
            <p:cNvSpPr>
              <a:spLocks noChangeArrowheads="1"/>
            </p:cNvSpPr>
            <p:nvPr/>
          </p:nvSpPr>
          <p:spPr bwMode="auto">
            <a:xfrm>
              <a:off x="5344" y="1008"/>
              <a:ext cx="312" cy="19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v2</a:t>
              </a:r>
            </a:p>
          </p:txBody>
        </p:sp>
        <p:sp>
          <p:nvSpPr>
            <p:cNvPr id="17430" name="Oval 20"/>
            <p:cNvSpPr>
              <a:spLocks noChangeArrowheads="1"/>
            </p:cNvSpPr>
            <p:nvPr/>
          </p:nvSpPr>
          <p:spPr bwMode="auto">
            <a:xfrm>
              <a:off x="4876" y="1318"/>
              <a:ext cx="312" cy="19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v3</a:t>
              </a:r>
            </a:p>
          </p:txBody>
        </p:sp>
        <p:sp>
          <p:nvSpPr>
            <p:cNvPr id="17431" name="Oval 21"/>
            <p:cNvSpPr>
              <a:spLocks noChangeArrowheads="1"/>
            </p:cNvSpPr>
            <p:nvPr/>
          </p:nvSpPr>
          <p:spPr bwMode="auto">
            <a:xfrm>
              <a:off x="5448" y="1627"/>
              <a:ext cx="312" cy="19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v5</a:t>
              </a:r>
            </a:p>
          </p:txBody>
        </p:sp>
        <p:sp>
          <p:nvSpPr>
            <p:cNvPr id="17432" name="Line 22"/>
            <p:cNvSpPr>
              <a:spLocks noChangeShapeType="1"/>
            </p:cNvSpPr>
            <p:nvPr/>
          </p:nvSpPr>
          <p:spPr bwMode="auto">
            <a:xfrm>
              <a:off x="4720" y="1121"/>
              <a:ext cx="624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Line 23"/>
            <p:cNvSpPr>
              <a:spLocks noChangeShapeType="1"/>
            </p:cNvSpPr>
            <p:nvPr/>
          </p:nvSpPr>
          <p:spPr bwMode="auto">
            <a:xfrm flipH="1">
              <a:off x="4564" y="1233"/>
              <a:ext cx="0" cy="366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4" name="Line 24"/>
            <p:cNvSpPr>
              <a:spLocks noChangeShapeType="1"/>
            </p:cNvSpPr>
            <p:nvPr/>
          </p:nvSpPr>
          <p:spPr bwMode="auto">
            <a:xfrm>
              <a:off x="4720" y="1740"/>
              <a:ext cx="728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5" name="Line 25"/>
            <p:cNvSpPr>
              <a:spLocks noChangeShapeType="1"/>
            </p:cNvSpPr>
            <p:nvPr/>
          </p:nvSpPr>
          <p:spPr bwMode="auto">
            <a:xfrm>
              <a:off x="5188" y="1486"/>
              <a:ext cx="364" cy="169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6" name="Oval 27"/>
            <p:cNvSpPr>
              <a:spLocks noChangeArrowheads="1"/>
            </p:cNvSpPr>
            <p:nvPr/>
          </p:nvSpPr>
          <p:spPr bwMode="auto">
            <a:xfrm>
              <a:off x="4408" y="1599"/>
              <a:ext cx="312" cy="19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v4</a:t>
              </a:r>
            </a:p>
          </p:txBody>
        </p:sp>
        <p:sp>
          <p:nvSpPr>
            <p:cNvPr id="17437" name="Line 28"/>
            <p:cNvSpPr>
              <a:spLocks noChangeShapeType="1"/>
            </p:cNvSpPr>
            <p:nvPr/>
          </p:nvSpPr>
          <p:spPr bwMode="auto">
            <a:xfrm flipH="1">
              <a:off x="4668" y="1486"/>
              <a:ext cx="260" cy="141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8" name="Line 29"/>
            <p:cNvSpPr>
              <a:spLocks noChangeShapeType="1"/>
            </p:cNvSpPr>
            <p:nvPr/>
          </p:nvSpPr>
          <p:spPr bwMode="auto">
            <a:xfrm flipH="1">
              <a:off x="5136" y="1177"/>
              <a:ext cx="260" cy="169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Line 30"/>
            <p:cNvSpPr>
              <a:spLocks noChangeShapeType="1"/>
            </p:cNvSpPr>
            <p:nvPr/>
          </p:nvSpPr>
          <p:spPr bwMode="auto">
            <a:xfrm>
              <a:off x="5552" y="1205"/>
              <a:ext cx="0" cy="422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0" name="Oval 31"/>
            <p:cNvSpPr>
              <a:spLocks noChangeArrowheads="1"/>
            </p:cNvSpPr>
            <p:nvPr/>
          </p:nvSpPr>
          <p:spPr bwMode="auto">
            <a:xfrm>
              <a:off x="4408" y="1599"/>
              <a:ext cx="312" cy="19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v4</a:t>
              </a:r>
            </a:p>
          </p:txBody>
        </p:sp>
      </p:grpSp>
      <p:grpSp>
        <p:nvGrpSpPr>
          <p:cNvPr id="17419" name="Group 43"/>
          <p:cNvGrpSpPr>
            <a:grpSpLocks/>
          </p:cNvGrpSpPr>
          <p:nvPr/>
        </p:nvGrpSpPr>
        <p:grpSpPr bwMode="auto">
          <a:xfrm>
            <a:off x="7381101" y="3326037"/>
            <a:ext cx="1371600" cy="1295400"/>
            <a:chOff x="4275" y="0"/>
            <a:chExt cx="1341" cy="816"/>
          </a:xfrm>
        </p:grpSpPr>
        <p:sp>
          <p:nvSpPr>
            <p:cNvPr id="17420" name="Oval 34"/>
            <p:cNvSpPr>
              <a:spLocks noChangeArrowheads="1"/>
            </p:cNvSpPr>
            <p:nvPr/>
          </p:nvSpPr>
          <p:spPr bwMode="auto">
            <a:xfrm>
              <a:off x="4328" y="34"/>
              <a:ext cx="322" cy="23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v1</a:t>
              </a:r>
            </a:p>
          </p:txBody>
        </p:sp>
        <p:sp>
          <p:nvSpPr>
            <p:cNvPr id="17421" name="Oval 35"/>
            <p:cNvSpPr>
              <a:spLocks noChangeArrowheads="1"/>
            </p:cNvSpPr>
            <p:nvPr/>
          </p:nvSpPr>
          <p:spPr bwMode="auto">
            <a:xfrm>
              <a:off x="5294" y="0"/>
              <a:ext cx="322" cy="23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v2</a:t>
              </a:r>
            </a:p>
          </p:txBody>
        </p:sp>
        <p:sp>
          <p:nvSpPr>
            <p:cNvPr id="17422" name="Oval 36"/>
            <p:cNvSpPr>
              <a:spLocks noChangeArrowheads="1"/>
            </p:cNvSpPr>
            <p:nvPr/>
          </p:nvSpPr>
          <p:spPr bwMode="auto">
            <a:xfrm>
              <a:off x="4275" y="578"/>
              <a:ext cx="322" cy="23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v3</a:t>
              </a:r>
            </a:p>
          </p:txBody>
        </p:sp>
        <p:sp>
          <p:nvSpPr>
            <p:cNvPr id="17423" name="Oval 37"/>
            <p:cNvSpPr>
              <a:spLocks noChangeArrowheads="1"/>
            </p:cNvSpPr>
            <p:nvPr/>
          </p:nvSpPr>
          <p:spPr bwMode="auto">
            <a:xfrm>
              <a:off x="5294" y="578"/>
              <a:ext cx="322" cy="23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ea typeface="黑体" panose="02010609060101010101" pitchFamily="49" charset="-122"/>
                </a:rPr>
                <a:t>v4</a:t>
              </a:r>
            </a:p>
          </p:txBody>
        </p:sp>
        <p:sp>
          <p:nvSpPr>
            <p:cNvPr id="17424" name="Line 38"/>
            <p:cNvSpPr>
              <a:spLocks noChangeShapeType="1"/>
            </p:cNvSpPr>
            <p:nvPr/>
          </p:nvSpPr>
          <p:spPr bwMode="auto">
            <a:xfrm>
              <a:off x="4650" y="136"/>
              <a:ext cx="644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Line 39"/>
            <p:cNvSpPr>
              <a:spLocks noChangeShapeType="1"/>
            </p:cNvSpPr>
            <p:nvPr/>
          </p:nvSpPr>
          <p:spPr bwMode="auto">
            <a:xfrm flipH="1">
              <a:off x="4489" y="272"/>
              <a:ext cx="0" cy="306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Line 40"/>
            <p:cNvSpPr>
              <a:spLocks noChangeShapeType="1"/>
            </p:cNvSpPr>
            <p:nvPr/>
          </p:nvSpPr>
          <p:spPr bwMode="auto">
            <a:xfrm>
              <a:off x="4597" y="714"/>
              <a:ext cx="697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Line 41"/>
            <p:cNvSpPr>
              <a:spLocks noChangeShapeType="1"/>
            </p:cNvSpPr>
            <p:nvPr/>
          </p:nvSpPr>
          <p:spPr bwMode="auto">
            <a:xfrm>
              <a:off x="4597" y="238"/>
              <a:ext cx="751" cy="374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62950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529082-09C4-4DAF-AA8B-F19817212D0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1803"/>
            <a:ext cx="1966913" cy="533400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3200" b="1" dirty="0">
                <a:solidFill>
                  <a:schemeClr val="hlink"/>
                </a:solidFill>
              </a:rPr>
              <a:t>性质：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81000" y="2143908"/>
            <a:ext cx="6248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ea typeface="微软雅黑 Light" panose="020B0502040204020203" pitchFamily="34" charset="-122"/>
              </a:rPr>
              <a:t>证明：</a:t>
            </a:r>
            <a:r>
              <a:rPr lang="zh-CN" altLang="en-US" sz="2800" dirty="0">
                <a:ea typeface="微软雅黑 Light" panose="020B0502040204020203" pitchFamily="34" charset="-122"/>
              </a:rPr>
              <a:t>若是完全有向图，则</a:t>
            </a:r>
            <a:r>
              <a:rPr lang="en-US" altLang="zh-CN" sz="2800" dirty="0">
                <a:ea typeface="微软雅黑 Light" panose="020B0502040204020203" pitchFamily="34" charset="-122"/>
              </a:rPr>
              <a:t>n</a:t>
            </a:r>
            <a:r>
              <a:rPr lang="zh-CN" altLang="en-US" sz="2800" dirty="0">
                <a:ea typeface="微软雅黑 Light" panose="020B0502040204020203" pitchFamily="34" charset="-122"/>
              </a:rPr>
              <a:t>个顶点中的每个顶点都有一条弧指向其它</a:t>
            </a:r>
            <a:r>
              <a:rPr lang="en-US" altLang="zh-CN" sz="2800" dirty="0">
                <a:ea typeface="微软雅黑 Light" panose="020B0502040204020203" pitchFamily="34" charset="-122"/>
              </a:rPr>
              <a:t>n-1</a:t>
            </a:r>
            <a:r>
              <a:rPr lang="zh-CN" altLang="en-US" sz="2800" dirty="0">
                <a:ea typeface="微软雅黑 Light" panose="020B0502040204020203" pitchFamily="34" charset="-122"/>
              </a:rPr>
              <a:t>个顶点</a:t>
            </a:r>
            <a:r>
              <a:rPr lang="en-US" altLang="zh-CN" sz="2800" dirty="0">
                <a:ea typeface="微软雅黑 Light" panose="020B0502040204020203" pitchFamily="34" charset="-122"/>
              </a:rPr>
              <a:t>, </a:t>
            </a:r>
            <a:r>
              <a:rPr lang="zh-CN" altLang="en-US" sz="2800" dirty="0">
                <a:ea typeface="微软雅黑 Light" panose="020B0502040204020203" pitchFamily="34" charset="-122"/>
              </a:rPr>
              <a:t>因此总边数</a:t>
            </a:r>
            <a:r>
              <a:rPr lang="en-US" altLang="zh-CN" sz="2800" dirty="0">
                <a:ea typeface="微软雅黑 Light" panose="020B0502040204020203" pitchFamily="34" charset="-122"/>
              </a:rPr>
              <a:t>=</a:t>
            </a:r>
            <a:r>
              <a:rPr lang="en-US" altLang="zh-CN" sz="2800" i="1" dirty="0">
                <a:solidFill>
                  <a:srgbClr val="FF33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800" dirty="0">
                <a:solidFill>
                  <a:srgbClr val="FF3300"/>
                </a:solidFill>
                <a:ea typeface="微软雅黑 Light" panose="020B0502040204020203" pitchFamily="34" charset="-122"/>
              </a:rPr>
              <a:t>(</a:t>
            </a:r>
            <a:r>
              <a:rPr lang="en-US" altLang="zh-CN" sz="2800" i="1" dirty="0">
                <a:solidFill>
                  <a:srgbClr val="FF33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800" dirty="0">
                <a:solidFill>
                  <a:srgbClr val="FF3300"/>
                </a:solidFill>
                <a:ea typeface="微软雅黑 Light" panose="020B0502040204020203" pitchFamily="34" charset="-122"/>
              </a:rPr>
              <a:t>-1)</a:t>
            </a:r>
            <a:endParaRPr lang="en-US" altLang="zh-CN" sz="2800" dirty="0">
              <a:ea typeface="微软雅黑 Light" panose="020B0502040204020203" pitchFamily="34" charset="-122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381000" y="4506108"/>
            <a:ext cx="6248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ea typeface="微软雅黑 Light" panose="020B0502040204020203" pitchFamily="34" charset="-122"/>
              </a:rPr>
              <a:t>证明：</a:t>
            </a:r>
            <a:r>
              <a:rPr lang="zh-CN" altLang="en-US" sz="2800" dirty="0">
                <a:ea typeface="微软雅黑 Light" panose="020B0502040204020203" pitchFamily="34" charset="-122"/>
              </a:rPr>
              <a:t>从①可以直接推论出无向完全图的边数</a:t>
            </a:r>
            <a:r>
              <a:rPr lang="en-US" altLang="zh-CN" sz="2800" dirty="0">
                <a:ea typeface="微软雅黑 Light" panose="020B0502040204020203" pitchFamily="34" charset="-122"/>
              </a:rPr>
              <a:t>——</a:t>
            </a:r>
            <a:r>
              <a:rPr lang="zh-CN" altLang="en-US" sz="2800" dirty="0">
                <a:ea typeface="微软雅黑 Light" panose="020B0502040204020203" pitchFamily="34" charset="-122"/>
              </a:rPr>
              <a:t>因为无方向，两弧合并为一边，所以边数减半，总边数为</a:t>
            </a:r>
            <a:r>
              <a:rPr lang="en-US" altLang="zh-CN" sz="2800" i="1" dirty="0">
                <a:solidFill>
                  <a:srgbClr val="FF33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800" dirty="0">
                <a:solidFill>
                  <a:srgbClr val="FF3300"/>
                </a:solidFill>
                <a:ea typeface="微软雅黑 Light" panose="020B0502040204020203" pitchFamily="34" charset="-122"/>
              </a:rPr>
              <a:t>(</a:t>
            </a:r>
            <a:r>
              <a:rPr lang="en-US" altLang="zh-CN" sz="2800" i="1" dirty="0">
                <a:solidFill>
                  <a:srgbClr val="FF33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800" dirty="0">
                <a:solidFill>
                  <a:srgbClr val="FF3300"/>
                </a:solidFill>
                <a:ea typeface="微软雅黑 Light" panose="020B0502040204020203" pitchFamily="34" charset="-122"/>
              </a:rPr>
              <a:t>-1)/2</a:t>
            </a:r>
            <a:r>
              <a:rPr lang="zh-CN" altLang="en-US" sz="2800" dirty="0">
                <a:solidFill>
                  <a:srgbClr val="FF3300"/>
                </a:solidFill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533400" y="3820308"/>
            <a:ext cx="51577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② 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完全无向图有</a:t>
            </a:r>
            <a:r>
              <a:rPr lang="en-US" altLang="zh-CN" sz="2800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(</a:t>
            </a:r>
            <a:r>
              <a:rPr lang="en-US" altLang="zh-CN" sz="2800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-1)/2 </a:t>
            </a:r>
            <a:r>
              <a:rPr lang="zh-CN" altLang="en-US" sz="28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条边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457200" y="1534308"/>
            <a:ext cx="47926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①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完全有向图有</a:t>
            </a:r>
            <a:r>
              <a:rPr lang="en-US" altLang="zh-CN" sz="2800" i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(</a:t>
            </a:r>
            <a:r>
              <a:rPr lang="en-US" altLang="zh-CN" sz="2800" i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-1)</a:t>
            </a: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条边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。</a:t>
            </a:r>
          </a:p>
        </p:txBody>
      </p:sp>
      <p:grpSp>
        <p:nvGrpSpPr>
          <p:cNvPr id="18439" name="Group 39"/>
          <p:cNvGrpSpPr>
            <a:grpSpLocks/>
          </p:cNvGrpSpPr>
          <p:nvPr/>
        </p:nvGrpSpPr>
        <p:grpSpPr bwMode="auto">
          <a:xfrm>
            <a:off x="6752579" y="3676215"/>
            <a:ext cx="2012950" cy="2362200"/>
            <a:chOff x="4492" y="144"/>
            <a:chExt cx="1268" cy="1488"/>
          </a:xfrm>
        </p:grpSpPr>
        <p:graphicFrame>
          <p:nvGraphicFramePr>
            <p:cNvPr id="18454" name="Object 8"/>
            <p:cNvGraphicFramePr>
              <a:graphicFrameLocks noChangeAspect="1"/>
            </p:cNvGraphicFramePr>
            <p:nvPr/>
          </p:nvGraphicFramePr>
          <p:xfrm>
            <a:off x="4492" y="144"/>
            <a:ext cx="1268" cy="1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Image" r:id="rId3" imgW="2338157" imgH="2655842" progId="Photoshop.Image.5">
                    <p:embed/>
                  </p:oleObj>
                </mc:Choice>
                <mc:Fallback>
                  <p:oleObj name="Image" r:id="rId3" imgW="2338157" imgH="2655842" progId="Photoshop.Image.5">
                    <p:embed/>
                    <p:pic>
                      <p:nvPicPr>
                        <p:cNvPr id="1845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2" y="144"/>
                          <a:ext cx="1268" cy="1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455" name="Group 17"/>
            <p:cNvGrpSpPr>
              <a:grpSpLocks/>
            </p:cNvGrpSpPr>
            <p:nvPr/>
          </p:nvGrpSpPr>
          <p:grpSpPr bwMode="auto">
            <a:xfrm>
              <a:off x="4992" y="288"/>
              <a:ext cx="288" cy="288"/>
              <a:chOff x="4992" y="288"/>
              <a:chExt cx="288" cy="288"/>
            </a:xfrm>
          </p:grpSpPr>
          <p:sp>
            <p:nvSpPr>
              <p:cNvPr id="18465" name="Oval 15"/>
              <p:cNvSpPr>
                <a:spLocks noChangeArrowheads="1"/>
              </p:cNvSpPr>
              <p:nvPr/>
            </p:nvSpPr>
            <p:spPr bwMode="auto">
              <a:xfrm>
                <a:off x="4992" y="28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8466" name="Text Box 16"/>
              <p:cNvSpPr txBox="1">
                <a:spLocks noChangeArrowheads="1"/>
              </p:cNvSpPr>
              <p:nvPr/>
            </p:nvSpPr>
            <p:spPr bwMode="auto">
              <a:xfrm>
                <a:off x="4992" y="28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18456" name="Group 18"/>
            <p:cNvGrpSpPr>
              <a:grpSpLocks/>
            </p:cNvGrpSpPr>
            <p:nvPr/>
          </p:nvGrpSpPr>
          <p:grpSpPr bwMode="auto">
            <a:xfrm>
              <a:off x="4560" y="768"/>
              <a:ext cx="288" cy="288"/>
              <a:chOff x="4992" y="288"/>
              <a:chExt cx="288" cy="288"/>
            </a:xfrm>
          </p:grpSpPr>
          <p:sp>
            <p:nvSpPr>
              <p:cNvPr id="18463" name="Oval 19"/>
              <p:cNvSpPr>
                <a:spLocks noChangeArrowheads="1"/>
              </p:cNvSpPr>
              <p:nvPr/>
            </p:nvSpPr>
            <p:spPr bwMode="auto">
              <a:xfrm>
                <a:off x="4992" y="28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8464" name="Text Box 20"/>
              <p:cNvSpPr txBox="1">
                <a:spLocks noChangeArrowheads="1"/>
              </p:cNvSpPr>
              <p:nvPr/>
            </p:nvSpPr>
            <p:spPr bwMode="auto">
              <a:xfrm>
                <a:off x="4992" y="28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18457" name="Group 21"/>
            <p:cNvGrpSpPr>
              <a:grpSpLocks/>
            </p:cNvGrpSpPr>
            <p:nvPr/>
          </p:nvGrpSpPr>
          <p:grpSpPr bwMode="auto">
            <a:xfrm>
              <a:off x="5424" y="816"/>
              <a:ext cx="336" cy="288"/>
              <a:chOff x="4992" y="288"/>
              <a:chExt cx="288" cy="288"/>
            </a:xfrm>
          </p:grpSpPr>
          <p:sp>
            <p:nvSpPr>
              <p:cNvPr id="18461" name="Oval 22"/>
              <p:cNvSpPr>
                <a:spLocks noChangeArrowheads="1"/>
              </p:cNvSpPr>
              <p:nvPr/>
            </p:nvSpPr>
            <p:spPr bwMode="auto">
              <a:xfrm>
                <a:off x="4992" y="28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8462" name="Text Box 23"/>
              <p:cNvSpPr txBox="1">
                <a:spLocks noChangeArrowheads="1"/>
              </p:cNvSpPr>
              <p:nvPr/>
            </p:nvSpPr>
            <p:spPr bwMode="auto">
              <a:xfrm>
                <a:off x="4992" y="28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18458" name="Group 24"/>
            <p:cNvGrpSpPr>
              <a:grpSpLocks/>
            </p:cNvGrpSpPr>
            <p:nvPr/>
          </p:nvGrpSpPr>
          <p:grpSpPr bwMode="auto">
            <a:xfrm>
              <a:off x="4992" y="1296"/>
              <a:ext cx="288" cy="288"/>
              <a:chOff x="4992" y="288"/>
              <a:chExt cx="288" cy="288"/>
            </a:xfrm>
          </p:grpSpPr>
          <p:sp>
            <p:nvSpPr>
              <p:cNvPr id="18459" name="Oval 25"/>
              <p:cNvSpPr>
                <a:spLocks noChangeArrowheads="1"/>
              </p:cNvSpPr>
              <p:nvPr/>
            </p:nvSpPr>
            <p:spPr bwMode="auto">
              <a:xfrm>
                <a:off x="4992" y="28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8460" name="Text Box 26"/>
              <p:cNvSpPr txBox="1">
                <a:spLocks noChangeArrowheads="1"/>
              </p:cNvSpPr>
              <p:nvPr/>
            </p:nvSpPr>
            <p:spPr bwMode="auto">
              <a:xfrm>
                <a:off x="4992" y="28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18440" name="Group 40"/>
          <p:cNvGrpSpPr>
            <a:grpSpLocks/>
          </p:cNvGrpSpPr>
          <p:nvPr/>
        </p:nvGrpSpPr>
        <p:grpSpPr bwMode="auto">
          <a:xfrm>
            <a:off x="6676767" y="1336686"/>
            <a:ext cx="2055813" cy="2146300"/>
            <a:chOff x="4465" y="1968"/>
            <a:chExt cx="1295" cy="1352"/>
          </a:xfrm>
        </p:grpSpPr>
        <p:graphicFrame>
          <p:nvGraphicFramePr>
            <p:cNvPr id="1844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6990689"/>
                </p:ext>
              </p:extLst>
            </p:nvPr>
          </p:nvGraphicFramePr>
          <p:xfrm>
            <a:off x="4465" y="1968"/>
            <a:ext cx="1295" cy="1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Image" r:id="rId5" imgW="2554183" imgH="2922697" progId="Photoshop.Image.5">
                    <p:embed/>
                  </p:oleObj>
                </mc:Choice>
                <mc:Fallback>
                  <p:oleObj name="Image" r:id="rId5" imgW="2554183" imgH="2922697" progId="Photoshop.Image.5">
                    <p:embed/>
                    <p:pic>
                      <p:nvPicPr>
                        <p:cNvPr id="1844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5" y="1968"/>
                          <a:ext cx="1295" cy="1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442" name="Group 27"/>
            <p:cNvGrpSpPr>
              <a:grpSpLocks/>
            </p:cNvGrpSpPr>
            <p:nvPr/>
          </p:nvGrpSpPr>
          <p:grpSpPr bwMode="auto">
            <a:xfrm>
              <a:off x="4560" y="2064"/>
              <a:ext cx="288" cy="288"/>
              <a:chOff x="4992" y="288"/>
              <a:chExt cx="288" cy="288"/>
            </a:xfrm>
          </p:grpSpPr>
          <p:sp>
            <p:nvSpPr>
              <p:cNvPr id="18452" name="Oval 28"/>
              <p:cNvSpPr>
                <a:spLocks noChangeArrowheads="1"/>
              </p:cNvSpPr>
              <p:nvPr/>
            </p:nvSpPr>
            <p:spPr bwMode="auto">
              <a:xfrm>
                <a:off x="4992" y="28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8453" name="Text Box 29"/>
              <p:cNvSpPr txBox="1">
                <a:spLocks noChangeArrowheads="1"/>
              </p:cNvSpPr>
              <p:nvPr/>
            </p:nvSpPr>
            <p:spPr bwMode="auto">
              <a:xfrm>
                <a:off x="4992" y="28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18443" name="Group 30"/>
            <p:cNvGrpSpPr>
              <a:grpSpLocks/>
            </p:cNvGrpSpPr>
            <p:nvPr/>
          </p:nvGrpSpPr>
          <p:grpSpPr bwMode="auto">
            <a:xfrm>
              <a:off x="4560" y="2976"/>
              <a:ext cx="288" cy="288"/>
              <a:chOff x="4992" y="288"/>
              <a:chExt cx="288" cy="288"/>
            </a:xfrm>
          </p:grpSpPr>
          <p:sp>
            <p:nvSpPr>
              <p:cNvPr id="18450" name="Oval 31"/>
              <p:cNvSpPr>
                <a:spLocks noChangeArrowheads="1"/>
              </p:cNvSpPr>
              <p:nvPr/>
            </p:nvSpPr>
            <p:spPr bwMode="auto">
              <a:xfrm>
                <a:off x="4992" y="28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8451" name="Text Box 32"/>
              <p:cNvSpPr txBox="1">
                <a:spLocks noChangeArrowheads="1"/>
              </p:cNvSpPr>
              <p:nvPr/>
            </p:nvSpPr>
            <p:spPr bwMode="auto">
              <a:xfrm>
                <a:off x="4992" y="28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18444" name="Group 33"/>
            <p:cNvGrpSpPr>
              <a:grpSpLocks/>
            </p:cNvGrpSpPr>
            <p:nvPr/>
          </p:nvGrpSpPr>
          <p:grpSpPr bwMode="auto">
            <a:xfrm>
              <a:off x="5472" y="2976"/>
              <a:ext cx="240" cy="288"/>
              <a:chOff x="4992" y="288"/>
              <a:chExt cx="288" cy="346"/>
            </a:xfrm>
          </p:grpSpPr>
          <p:sp>
            <p:nvSpPr>
              <p:cNvPr id="18448" name="Oval 34"/>
              <p:cNvSpPr>
                <a:spLocks noChangeArrowheads="1"/>
              </p:cNvSpPr>
              <p:nvPr/>
            </p:nvSpPr>
            <p:spPr bwMode="auto">
              <a:xfrm>
                <a:off x="4992" y="28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8449" name="Text Box 35"/>
              <p:cNvSpPr txBox="1">
                <a:spLocks noChangeArrowheads="1"/>
              </p:cNvSpPr>
              <p:nvPr/>
            </p:nvSpPr>
            <p:spPr bwMode="auto">
              <a:xfrm>
                <a:off x="4992" y="288"/>
                <a:ext cx="288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18445" name="Group 36"/>
            <p:cNvGrpSpPr>
              <a:grpSpLocks/>
            </p:cNvGrpSpPr>
            <p:nvPr/>
          </p:nvGrpSpPr>
          <p:grpSpPr bwMode="auto">
            <a:xfrm>
              <a:off x="5424" y="2064"/>
              <a:ext cx="288" cy="288"/>
              <a:chOff x="4992" y="288"/>
              <a:chExt cx="288" cy="346"/>
            </a:xfrm>
          </p:grpSpPr>
          <p:sp>
            <p:nvSpPr>
              <p:cNvPr id="18446" name="Oval 37"/>
              <p:cNvSpPr>
                <a:spLocks noChangeArrowheads="1"/>
              </p:cNvSpPr>
              <p:nvPr/>
            </p:nvSpPr>
            <p:spPr bwMode="auto">
              <a:xfrm>
                <a:off x="4992" y="28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8447" name="Text Box 38"/>
              <p:cNvSpPr txBox="1">
                <a:spLocks noChangeArrowheads="1"/>
              </p:cNvSpPr>
              <p:nvPr/>
            </p:nvSpPr>
            <p:spPr bwMode="auto">
              <a:xfrm>
                <a:off x="4992" y="288"/>
                <a:ext cx="288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0484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51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43DC84-9C5D-49D2-B162-80DFD3F342A9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0585"/>
            <a:ext cx="7772400" cy="609600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chemeClr val="tx1"/>
                </a:solidFill>
              </a:rPr>
              <a:t>例：判断下列</a:t>
            </a:r>
            <a:r>
              <a:rPr lang="en-US" altLang="zh-CN" sz="2800" b="1" dirty="0">
                <a:solidFill>
                  <a:schemeClr val="tx1"/>
                </a:solidFill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</a:rPr>
              <a:t>种图形各属什么类型？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5708"/>
            <a:ext cx="906621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AutoShape 9"/>
          <p:cNvSpPr>
            <a:spLocks noChangeArrowheads="1"/>
          </p:cNvSpPr>
          <p:nvPr/>
        </p:nvSpPr>
        <p:spPr bwMode="auto">
          <a:xfrm>
            <a:off x="0" y="4429908"/>
            <a:ext cx="1905000" cy="457200"/>
          </a:xfrm>
          <a:prstGeom prst="wedgeRectCallout">
            <a:avLst>
              <a:gd name="adj1" fmla="val -12333"/>
              <a:gd name="adj2" fmla="val -1277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无向</a:t>
            </a:r>
          </a:p>
        </p:txBody>
      </p:sp>
      <p:sp>
        <p:nvSpPr>
          <p:cNvPr id="11270" name="AutoShape 10"/>
          <p:cNvSpPr>
            <a:spLocks noChangeArrowheads="1"/>
          </p:cNvSpPr>
          <p:nvPr/>
        </p:nvSpPr>
        <p:spPr bwMode="auto">
          <a:xfrm>
            <a:off x="2514600" y="4429908"/>
            <a:ext cx="1676400" cy="457200"/>
          </a:xfrm>
          <a:prstGeom prst="wedgeRectCallout">
            <a:avLst>
              <a:gd name="adj1" fmla="val -3884"/>
              <a:gd name="adj2" fmla="val -14201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无向图</a:t>
            </a:r>
            <a:r>
              <a:rPr lang="en-US" altLang="zh-CN" sz="2400">
                <a:solidFill>
                  <a:schemeClr val="bg1"/>
                </a:solidFill>
              </a:rPr>
              <a:t>(</a:t>
            </a:r>
            <a:r>
              <a:rPr lang="zh-CN" altLang="en-US" sz="2400">
                <a:solidFill>
                  <a:schemeClr val="bg1"/>
                </a:solidFill>
              </a:rPr>
              <a:t>树</a:t>
            </a:r>
            <a:r>
              <a:rPr lang="en-US" altLang="zh-CN" sz="2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271" name="AutoShape 11"/>
          <p:cNvSpPr>
            <a:spLocks noChangeArrowheads="1"/>
          </p:cNvSpPr>
          <p:nvPr/>
        </p:nvSpPr>
        <p:spPr bwMode="auto">
          <a:xfrm>
            <a:off x="5029200" y="4353708"/>
            <a:ext cx="1219200" cy="457200"/>
          </a:xfrm>
          <a:prstGeom prst="wedgeRectCallout">
            <a:avLst>
              <a:gd name="adj1" fmla="val 1171"/>
              <a:gd name="adj2" fmla="val -1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有向图</a:t>
            </a:r>
          </a:p>
        </p:txBody>
      </p:sp>
      <p:sp>
        <p:nvSpPr>
          <p:cNvPr id="11272" name="AutoShape 12"/>
          <p:cNvSpPr>
            <a:spLocks noChangeArrowheads="1"/>
          </p:cNvSpPr>
          <p:nvPr/>
        </p:nvSpPr>
        <p:spPr bwMode="auto">
          <a:xfrm>
            <a:off x="6705600" y="4353708"/>
            <a:ext cx="1828800" cy="457200"/>
          </a:xfrm>
          <a:prstGeom prst="wedgeRectCallout">
            <a:avLst>
              <a:gd name="adj1" fmla="val 9722"/>
              <a:gd name="adj2" fmla="val -1131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有向</a:t>
            </a:r>
          </a:p>
        </p:txBody>
      </p:sp>
      <p:sp>
        <p:nvSpPr>
          <p:cNvPr id="58382" name="Rectangle 14"/>
          <p:cNvSpPr>
            <a:spLocks noChangeArrowheads="1"/>
          </p:cNvSpPr>
          <p:nvPr/>
        </p:nvSpPr>
        <p:spPr bwMode="auto">
          <a:xfrm>
            <a:off x="0" y="4963308"/>
            <a:ext cx="1909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-1)/2 </a:t>
            </a:r>
            <a:r>
              <a:rPr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条边</a:t>
            </a:r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6861175" y="4963308"/>
            <a:ext cx="167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-1) </a:t>
            </a:r>
            <a:r>
              <a:rPr lang="zh-CN" alt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条边</a:t>
            </a:r>
          </a:p>
        </p:txBody>
      </p:sp>
      <p:sp>
        <p:nvSpPr>
          <p:cNvPr id="11275" name="Rectangle 17"/>
          <p:cNvSpPr>
            <a:spLocks noChangeArrowheads="1"/>
          </p:cNvSpPr>
          <p:nvPr/>
        </p:nvSpPr>
        <p:spPr bwMode="auto">
          <a:xfrm>
            <a:off x="228600" y="5572908"/>
            <a:ext cx="8077200" cy="83185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G1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的顶点集合为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V(G1)={0,1,2,3}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边集合为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E(G1)={(0,1),(0,2),(0,3),(1,2),(1,3),(2,3)}</a:t>
            </a:r>
          </a:p>
        </p:txBody>
      </p:sp>
      <p:sp>
        <p:nvSpPr>
          <p:cNvPr id="19467" name="Rectangle 19"/>
          <p:cNvSpPr>
            <a:spLocks noChangeArrowheads="1"/>
          </p:cNvSpPr>
          <p:nvPr/>
        </p:nvSpPr>
        <p:spPr bwMode="auto">
          <a:xfrm>
            <a:off x="609600" y="4429908"/>
            <a:ext cx="110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FFFF"/>
                </a:solidFill>
              </a:rPr>
              <a:t>完全</a:t>
            </a:r>
            <a:r>
              <a:rPr lang="zh-CN" altLang="en-US" sz="2400">
                <a:solidFill>
                  <a:schemeClr val="bg1"/>
                </a:solidFill>
              </a:rPr>
              <a:t>图</a:t>
            </a:r>
          </a:p>
        </p:txBody>
      </p:sp>
      <p:sp>
        <p:nvSpPr>
          <p:cNvPr id="19468" name="Rectangle 20"/>
          <p:cNvSpPr>
            <a:spLocks noChangeArrowheads="1"/>
          </p:cNvSpPr>
          <p:nvPr/>
        </p:nvSpPr>
        <p:spPr bwMode="auto">
          <a:xfrm>
            <a:off x="7315200" y="4353708"/>
            <a:ext cx="110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FFFF"/>
                </a:solidFill>
              </a:rPr>
              <a:t>完全</a:t>
            </a:r>
            <a:r>
              <a:rPr lang="zh-CN" altLang="en-US" sz="2400">
                <a:solidFill>
                  <a:schemeClr val="bg1"/>
                </a:solidFill>
              </a:rPr>
              <a:t>图</a:t>
            </a:r>
          </a:p>
        </p:txBody>
      </p:sp>
      <p:sp>
        <p:nvSpPr>
          <p:cNvPr id="11278" name="Line 21"/>
          <p:cNvSpPr>
            <a:spLocks noChangeShapeType="1"/>
          </p:cNvSpPr>
          <p:nvPr/>
        </p:nvSpPr>
        <p:spPr bwMode="auto">
          <a:xfrm flipH="1" flipV="1">
            <a:off x="1752600" y="3896508"/>
            <a:ext cx="762000" cy="1676400"/>
          </a:xfrm>
          <a:prstGeom prst="line">
            <a:avLst/>
          </a:prstGeom>
          <a:noFill/>
          <a:ln w="349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7740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animBg="1"/>
      <p:bldP spid="11270" grpId="0" animBg="1"/>
      <p:bldP spid="11271" grpId="0" animBg="1"/>
      <p:bldP spid="11272" grpId="0" animBg="1"/>
      <p:bldP spid="58382" grpId="0"/>
      <p:bldP spid="58383" grpId="0"/>
      <p:bldP spid="112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30E75E-E2BF-406F-9977-4ADEE10A9D3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5394" y="1302547"/>
            <a:ext cx="1898650" cy="1219200"/>
          </a:xfrm>
        </p:spPr>
        <p:txBody>
          <a:bodyPr/>
          <a:lstStyle/>
          <a:p>
            <a:pPr algn="l" eaLnBrk="1" hangingPunct="1">
              <a:lnSpc>
                <a:spcPct val="130000"/>
              </a:lnSpc>
              <a:spcBef>
                <a:spcPct val="100000"/>
              </a:spcBef>
            </a:pPr>
            <a:r>
              <a:rPr lang="zh-CN" altLang="en-US" sz="2800" b="1">
                <a:solidFill>
                  <a:srgbClr val="FF33CC"/>
                </a:solidFill>
                <a:ea typeface="黑体" panose="02010609060101010101" pitchFamily="49" charset="-122"/>
              </a:rPr>
              <a:t>稀疏图：</a:t>
            </a:r>
            <a:br>
              <a:rPr lang="zh-CN" altLang="en-US" sz="2800" b="1">
                <a:solidFill>
                  <a:srgbClr val="FF33CC"/>
                </a:solidFill>
                <a:ea typeface="黑体" panose="02010609060101010101" pitchFamily="49" charset="-122"/>
              </a:rPr>
            </a:br>
            <a:r>
              <a:rPr lang="zh-CN" altLang="en-US" sz="2800" b="1">
                <a:solidFill>
                  <a:srgbClr val="FF33CC"/>
                </a:solidFill>
                <a:ea typeface="黑体" panose="02010609060101010101" pitchFamily="49" charset="-122"/>
              </a:rPr>
              <a:t>稠密图： </a:t>
            </a:r>
          </a:p>
        </p:txBody>
      </p:sp>
      <p:sp>
        <p:nvSpPr>
          <p:cNvPr id="2060" name="Rectangle 4"/>
          <p:cNvSpPr>
            <a:spLocks noChangeArrowheads="1"/>
          </p:cNvSpPr>
          <p:nvPr/>
        </p:nvSpPr>
        <p:spPr bwMode="auto">
          <a:xfrm>
            <a:off x="1696994" y="2842422"/>
            <a:ext cx="7162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微软雅黑 Light" panose="020B0502040204020203" pitchFamily="34" charset="-122"/>
              </a:rPr>
              <a:t>设有两个图 </a:t>
            </a:r>
            <a:r>
              <a:rPr lang="en-US" altLang="zh-CN" sz="2400">
                <a:ea typeface="微软雅黑 Light" panose="020B0502040204020203" pitchFamily="34" charset="-122"/>
              </a:rPr>
              <a:t>G</a:t>
            </a:r>
            <a:r>
              <a:rPr lang="zh-CN" altLang="en-US" sz="2400">
                <a:ea typeface="微软雅黑 Light" panose="020B0502040204020203" pitchFamily="34" charset="-122"/>
              </a:rPr>
              <a:t>＝</a:t>
            </a:r>
            <a:r>
              <a:rPr lang="en-US" altLang="zh-CN" sz="2400"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ea typeface="微软雅黑 Light" panose="020B0502040204020203" pitchFamily="34" charset="-122"/>
              </a:rPr>
              <a:t>V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en-US" altLang="zh-CN" sz="2400" i="1">
                <a:ea typeface="微软雅黑 Light" panose="020B0502040204020203" pitchFamily="34" charset="-122"/>
              </a:rPr>
              <a:t>E</a:t>
            </a:r>
            <a:r>
              <a:rPr lang="en-US" altLang="zh-CN" sz="2400">
                <a:ea typeface="微软雅黑 Light" panose="020B0502040204020203" pitchFamily="34" charset="-122"/>
              </a:rPr>
              <a:t>) </a:t>
            </a:r>
            <a:r>
              <a:rPr lang="zh-CN" altLang="en-US" sz="2400">
                <a:ea typeface="微软雅黑 Light" panose="020B0502040204020203" pitchFamily="34" charset="-122"/>
              </a:rPr>
              <a:t>和 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G’</a:t>
            </a:r>
            <a:r>
              <a:rPr lang="zh-CN" altLang="en-US" sz="2400">
                <a:ea typeface="微软雅黑 Light" panose="020B0502040204020203" pitchFamily="34" charset="-122"/>
              </a:rPr>
              <a:t>＝</a:t>
            </a:r>
            <a:r>
              <a:rPr lang="en-US" altLang="zh-CN" sz="2400"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V’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,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E’</a:t>
            </a:r>
            <a:r>
              <a:rPr lang="en-US" altLang="zh-CN" sz="2400">
                <a:ea typeface="微软雅黑 Light" panose="020B0502040204020203" pitchFamily="34" charset="-122"/>
              </a:rPr>
              <a:t>)</a:t>
            </a:r>
            <a:r>
              <a:rPr lang="zh-CN" altLang="en-US" sz="2400">
                <a:ea typeface="微软雅黑 Light" panose="020B0502040204020203" pitchFamily="34" charset="-122"/>
              </a:rPr>
              <a:t>。若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V’ </a:t>
            </a:r>
            <a:r>
              <a:rPr lang="en-US" altLang="zh-CN" sz="2400">
                <a:ea typeface="微软雅黑 Light" panose="020B0502040204020203" pitchFamily="34" charset="-122"/>
                <a:sym typeface="Symbol" panose="05050102010706020507" pitchFamily="18" charset="2"/>
              </a:rPr>
              <a:t></a:t>
            </a:r>
            <a:r>
              <a:rPr lang="en-US" altLang="zh-CN" sz="2400" i="1">
                <a:ea typeface="微软雅黑 Light" panose="020B0502040204020203" pitchFamily="34" charset="-122"/>
              </a:rPr>
              <a:t> V </a:t>
            </a:r>
            <a:r>
              <a:rPr lang="zh-CN" altLang="en-US" sz="2400">
                <a:ea typeface="微软雅黑 Light" panose="020B0502040204020203" pitchFamily="34" charset="-122"/>
              </a:rPr>
              <a:t>且 </a:t>
            </a:r>
            <a:r>
              <a:rPr lang="en-US" altLang="zh-CN" sz="2400" i="1">
                <a:solidFill>
                  <a:srgbClr val="C00000"/>
                </a:solidFill>
                <a:ea typeface="微软雅黑 Light" panose="020B0502040204020203" pitchFamily="34" charset="-122"/>
              </a:rPr>
              <a:t>E’ </a:t>
            </a:r>
            <a:r>
              <a:rPr lang="en-US" altLang="zh-CN" sz="2400">
                <a:ea typeface="微软雅黑 Light" panose="020B0502040204020203" pitchFamily="34" charset="-122"/>
                <a:sym typeface="Symbol" panose="05050102010706020507" pitchFamily="18" charset="2"/>
              </a:rPr>
              <a:t></a:t>
            </a:r>
            <a:r>
              <a:rPr lang="en-US" altLang="zh-CN" sz="2400" i="1">
                <a:ea typeface="微软雅黑 Light" panose="020B0502040204020203" pitchFamily="34" charset="-122"/>
              </a:rPr>
              <a:t>E</a:t>
            </a:r>
            <a:r>
              <a:rPr lang="en-US" altLang="zh-CN" sz="2400">
                <a:ea typeface="微软雅黑 Light" panose="020B0502040204020203" pitchFamily="34" charset="-122"/>
              </a:rPr>
              <a:t>, </a:t>
            </a:r>
            <a:r>
              <a:rPr lang="zh-CN" altLang="en-US" sz="2400">
                <a:ea typeface="微软雅黑 Light" panose="020B0502040204020203" pitchFamily="34" charset="-122"/>
              </a:rPr>
              <a:t>则称 图</a:t>
            </a:r>
            <a:r>
              <a:rPr lang="en-US" altLang="zh-CN" sz="2400">
                <a:solidFill>
                  <a:srgbClr val="C00000"/>
                </a:solidFill>
                <a:ea typeface="微软雅黑 Light" panose="020B0502040204020203" pitchFamily="34" charset="-122"/>
              </a:rPr>
              <a:t>G’ </a:t>
            </a:r>
            <a:r>
              <a:rPr lang="zh-CN" altLang="en-US" sz="2400">
                <a:ea typeface="微软雅黑 Light" panose="020B0502040204020203" pitchFamily="34" charset="-122"/>
              </a:rPr>
              <a:t>是 图</a:t>
            </a:r>
            <a:r>
              <a:rPr lang="en-US" altLang="zh-CN" sz="2400">
                <a:ea typeface="微软雅黑 Light" panose="020B0502040204020203" pitchFamily="34" charset="-122"/>
              </a:rPr>
              <a:t>G </a:t>
            </a:r>
            <a:r>
              <a:rPr lang="zh-CN" altLang="en-US" sz="2400">
                <a:ea typeface="微软雅黑 Light" panose="020B0502040204020203" pitchFamily="34" charset="-122"/>
              </a:rPr>
              <a:t>的子图。</a:t>
            </a:r>
          </a:p>
        </p:txBody>
      </p:sp>
      <p:sp>
        <p:nvSpPr>
          <p:cNvPr id="20484" name="Rectangle 11"/>
          <p:cNvSpPr>
            <a:spLocks noChangeArrowheads="1"/>
          </p:cNvSpPr>
          <p:nvPr/>
        </p:nvSpPr>
        <p:spPr bwMode="auto">
          <a:xfrm>
            <a:off x="325394" y="2842422"/>
            <a:ext cx="1608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CC"/>
                </a:solidFill>
                <a:ea typeface="黑体" panose="02010609060101010101" pitchFamily="49" charset="-122"/>
              </a:rPr>
              <a:t>子    图：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1650957" y="1481935"/>
            <a:ext cx="518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边较少的图。通常边数远少于</a:t>
            </a:r>
            <a:r>
              <a:rPr lang="en-US" altLang="zh-CN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nlogn</a:t>
            </a:r>
            <a:endParaRPr lang="en-US" altLang="zh-CN" sz="2400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 Light" panose="020B0502040204020203" pitchFamily="34" charset="-122"/>
            </a:endParaRPr>
          </a:p>
        </p:txBody>
      </p:sp>
      <p:sp>
        <p:nvSpPr>
          <p:cNvPr id="2063" name="AutoShape 14"/>
          <p:cNvSpPr>
            <a:spLocks/>
          </p:cNvSpPr>
          <p:nvPr/>
        </p:nvSpPr>
        <p:spPr bwMode="auto">
          <a:xfrm>
            <a:off x="3548450" y="2064547"/>
            <a:ext cx="215900" cy="609600"/>
          </a:xfrm>
          <a:prstGeom prst="leftBrace">
            <a:avLst>
              <a:gd name="adj1" fmla="val 66706"/>
              <a:gd name="adj2" fmla="val 50000"/>
            </a:avLst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3727838" y="1928022"/>
            <a:ext cx="4572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微软雅黑 Light" panose="020B0502040204020203" pitchFamily="34" charset="-122"/>
              </a:rPr>
              <a:t>无向图中，边数接近</a:t>
            </a:r>
            <a:r>
              <a:rPr lang="en-US" altLang="zh-CN" sz="2400" i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-1)/2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微软雅黑 Light" panose="020B0502040204020203" pitchFamily="34" charset="-122"/>
              </a:rPr>
              <a:t>有向图中，边数接近</a:t>
            </a:r>
            <a:r>
              <a:rPr lang="en-US" altLang="zh-CN" sz="2400" i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(</a:t>
            </a:r>
            <a:r>
              <a:rPr lang="en-US" altLang="zh-CN" sz="2400" i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n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</a:rPr>
              <a:t>-1)</a:t>
            </a:r>
          </a:p>
        </p:txBody>
      </p:sp>
      <p:graphicFrame>
        <p:nvGraphicFramePr>
          <p:cNvPr id="2048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548977"/>
              </p:ext>
            </p:extLst>
          </p:nvPr>
        </p:nvGraphicFramePr>
        <p:xfrm>
          <a:off x="203044" y="4468567"/>
          <a:ext cx="1235082" cy="128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" name="Image" r:id="rId3" imgW="1728203" imgH="2554183" progId="Photoshop.Image.5">
                  <p:embed/>
                </p:oleObj>
              </mc:Choice>
              <mc:Fallback>
                <p:oleObj name="Image" r:id="rId3" imgW="1728203" imgH="2554183" progId="Photoshop.Image.5">
                  <p:embed/>
                  <p:pic>
                    <p:nvPicPr>
                      <p:cNvPr id="2048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044" y="4468567"/>
                        <a:ext cx="1235082" cy="128878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660599"/>
              </p:ext>
            </p:extLst>
          </p:nvPr>
        </p:nvGraphicFramePr>
        <p:xfrm>
          <a:off x="1564795" y="4468567"/>
          <a:ext cx="1240196" cy="128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8" name="Image" r:id="rId5" imgW="1651959" imgH="3164137" progId="Photoshop.Image.5">
                  <p:embed/>
                </p:oleObj>
              </mc:Choice>
              <mc:Fallback>
                <p:oleObj name="Image" r:id="rId5" imgW="1651959" imgH="3164137" progId="Photoshop.Image.5">
                  <p:embed/>
                  <p:pic>
                    <p:nvPicPr>
                      <p:cNvPr id="205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0833"/>
                      <a:stretch>
                        <a:fillRect/>
                      </a:stretch>
                    </p:blipFill>
                    <p:spPr bwMode="auto">
                      <a:xfrm>
                        <a:off x="1564795" y="4468567"/>
                        <a:ext cx="1240196" cy="128878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378641"/>
              </p:ext>
            </p:extLst>
          </p:nvPr>
        </p:nvGraphicFramePr>
        <p:xfrm>
          <a:off x="2931660" y="4468567"/>
          <a:ext cx="1204397" cy="128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" name="Image" r:id="rId7" imgW="1651959" imgH="3164137" progId="Photoshop.Image.5">
                  <p:embed/>
                </p:oleObj>
              </mc:Choice>
              <mc:Fallback>
                <p:oleObj name="Image" r:id="rId7" imgW="1651959" imgH="3164137" progId="Photoshop.Image.5">
                  <p:embed/>
                  <p:pic>
                    <p:nvPicPr>
                      <p:cNvPr id="205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0833"/>
                      <a:stretch>
                        <a:fillRect/>
                      </a:stretch>
                    </p:blipFill>
                    <p:spPr bwMode="auto">
                      <a:xfrm>
                        <a:off x="2931660" y="4468567"/>
                        <a:ext cx="1204397" cy="128878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8815"/>
              </p:ext>
            </p:extLst>
          </p:nvPr>
        </p:nvGraphicFramePr>
        <p:xfrm>
          <a:off x="4262725" y="4468567"/>
          <a:ext cx="1204397" cy="128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" name="Image" r:id="rId9" imgW="1651959" imgH="3164137" progId="Photoshop.Image.5">
                  <p:embed/>
                </p:oleObj>
              </mc:Choice>
              <mc:Fallback>
                <p:oleObj name="Image" r:id="rId9" imgW="1651959" imgH="3164137" progId="Photoshop.Image.5">
                  <p:embed/>
                  <p:pic>
                    <p:nvPicPr>
                      <p:cNvPr id="205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0833"/>
                      <a:stretch>
                        <a:fillRect/>
                      </a:stretch>
                    </p:blipFill>
                    <p:spPr bwMode="auto">
                      <a:xfrm>
                        <a:off x="4262725" y="4468567"/>
                        <a:ext cx="1204397" cy="128878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816369"/>
              </p:ext>
            </p:extLst>
          </p:nvPr>
        </p:nvGraphicFramePr>
        <p:xfrm>
          <a:off x="6694914" y="4290345"/>
          <a:ext cx="687350" cy="1645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1" name="Image" r:id="rId11" imgW="813272" imgH="2490646" progId="Photoshop.Image.5">
                  <p:embed/>
                </p:oleObj>
              </mc:Choice>
              <mc:Fallback>
                <p:oleObj name="Image" r:id="rId11" imgW="813272" imgH="2490646" progId="Photoshop.Image.5">
                  <p:embed/>
                  <p:pic>
                    <p:nvPicPr>
                      <p:cNvPr id="2049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914" y="4290345"/>
                        <a:ext cx="687350" cy="164588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16156"/>
              </p:ext>
            </p:extLst>
          </p:nvPr>
        </p:nvGraphicFramePr>
        <p:xfrm>
          <a:off x="5988789" y="4307797"/>
          <a:ext cx="622911" cy="1610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" name="Image" r:id="rId13" imgW="889203" imgH="3202259" progId="Photoshop.Image.5">
                  <p:embed/>
                </p:oleObj>
              </mc:Choice>
              <mc:Fallback>
                <p:oleObj name="Image" r:id="rId13" imgW="889203" imgH="3202259" progId="Photoshop.Image.5">
                  <p:embed/>
                  <p:pic>
                    <p:nvPicPr>
                      <p:cNvPr id="205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143" b="26227"/>
                      <a:stretch>
                        <a:fillRect/>
                      </a:stretch>
                    </p:blipFill>
                    <p:spPr bwMode="auto">
                      <a:xfrm>
                        <a:off x="5988789" y="4307797"/>
                        <a:ext cx="622911" cy="161097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780677"/>
              </p:ext>
            </p:extLst>
          </p:nvPr>
        </p:nvGraphicFramePr>
        <p:xfrm>
          <a:off x="7465478" y="4307797"/>
          <a:ext cx="622911" cy="1610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" name="Image" r:id="rId15" imgW="889203" imgH="3202259" progId="Photoshop.Image.5">
                  <p:embed/>
                </p:oleObj>
              </mc:Choice>
              <mc:Fallback>
                <p:oleObj name="Image" r:id="rId15" imgW="889203" imgH="3202259" progId="Photoshop.Image.5">
                  <p:embed/>
                  <p:pic>
                    <p:nvPicPr>
                      <p:cNvPr id="205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143" b="23848"/>
                      <a:stretch>
                        <a:fillRect/>
                      </a:stretch>
                    </p:blipFill>
                    <p:spPr bwMode="auto">
                      <a:xfrm>
                        <a:off x="7465478" y="4307797"/>
                        <a:ext cx="622911" cy="161097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345964"/>
              </p:ext>
            </p:extLst>
          </p:nvPr>
        </p:nvGraphicFramePr>
        <p:xfrm>
          <a:off x="8171603" y="4482368"/>
          <a:ext cx="526252" cy="128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4" name="Image" r:id="rId17" imgW="775150" imgH="2300035" progId="Photoshop.Image.5">
                  <p:embed/>
                </p:oleObj>
              </mc:Choice>
              <mc:Fallback>
                <p:oleObj name="Image" r:id="rId17" imgW="775150" imgH="2300035" progId="Photoshop.Image.5">
                  <p:embed/>
                  <p:pic>
                    <p:nvPicPr>
                      <p:cNvPr id="205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72" b="26501"/>
                      <a:stretch>
                        <a:fillRect/>
                      </a:stretch>
                    </p:blipFill>
                    <p:spPr bwMode="auto">
                      <a:xfrm>
                        <a:off x="8171603" y="4482368"/>
                        <a:ext cx="526252" cy="128878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56D517CD-5DF5-8A4C-9369-4A80965DCDB0}"/>
              </a:ext>
            </a:extLst>
          </p:cNvPr>
          <p:cNvSpPr/>
          <p:nvPr/>
        </p:nvSpPr>
        <p:spPr>
          <a:xfrm>
            <a:off x="1696994" y="209434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30000"/>
              </a:spcBef>
            </a:pPr>
            <a:r>
              <a:rPr lang="zh-CN" altLang="en-US" sz="2400" dirty="0">
                <a:solidFill>
                  <a:prstClr val="black"/>
                </a:solidFill>
                <a:ea typeface="微软雅黑 Light" panose="020B0502040204020203" pitchFamily="34" charset="-122"/>
              </a:rPr>
              <a:t>边很多的图。</a:t>
            </a:r>
            <a:endParaRPr lang="zh-CN" altLang="en-US" sz="2400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 Light" panose="020B0502040204020203" pitchFamily="34" charset="-12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ED5FDD2-62FE-D146-B2A4-034AE3605A0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380585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/>
              <a:t>稀疏图、稠密图和子图</a:t>
            </a:r>
          </a:p>
        </p:txBody>
      </p:sp>
    </p:spTree>
    <p:extLst>
      <p:ext uri="{BB962C8B-B14F-4D97-AF65-F5344CB8AC3E}">
        <p14:creationId xmlns:p14="http://schemas.microsoft.com/office/powerpoint/2010/main" val="37001454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/>
      <p:bldP spid="60428" grpId="0"/>
      <p:bldP spid="2063" grpId="0" animBg="1"/>
      <p:bldP spid="60431" grpId="0"/>
    </p:bld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_Win32_new.potx" id="{95F22252-1276-4CE0-B5B2-7173AC23E7C1}" vid="{5251F4FC-9BFF-4FAA-9D53-CA3325573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tf10001108.potx</Template>
  <TotalTime>290</TotalTime>
  <Words>1771</Words>
  <Application>Microsoft Macintosh PowerPoint</Application>
  <PresentationFormat>全屏显示(4:3)</PresentationFormat>
  <Paragraphs>188</Paragraphs>
  <Slides>18</Slides>
  <Notes>6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黑体</vt:lpstr>
      <vt:lpstr>微软雅黑</vt:lpstr>
      <vt:lpstr>微软雅黑 Light</vt:lpstr>
      <vt:lpstr>Arial</vt:lpstr>
      <vt:lpstr>Calibri</vt:lpstr>
      <vt:lpstr>Segoe UI</vt:lpstr>
      <vt:lpstr>Segoe UI Light</vt:lpstr>
      <vt:lpstr>Times New Roman</vt:lpstr>
      <vt:lpstr>Wingdings</vt:lpstr>
      <vt:lpstr>WelcomeDoc</vt:lpstr>
      <vt:lpstr>Image</vt:lpstr>
      <vt:lpstr>7.1  图的基本概念</vt:lpstr>
      <vt:lpstr>第7章 图</vt:lpstr>
      <vt:lpstr>为什么图（graph）这么重要</vt:lpstr>
      <vt:lpstr>深度神经网络（Deep neural network）</vt:lpstr>
      <vt:lpstr>PowerPoint 演示文稿</vt:lpstr>
      <vt:lpstr>7.1 图的基本术语</vt:lpstr>
      <vt:lpstr>性质：</vt:lpstr>
      <vt:lpstr>例：判断下列4种图形各属什么类型？</vt:lpstr>
      <vt:lpstr>稀疏图： 稠密图： </vt:lpstr>
      <vt:lpstr>带权图：</vt:lpstr>
      <vt:lpstr>PowerPoint 演示文稿</vt:lpstr>
      <vt:lpstr>邻接点：</vt:lpstr>
      <vt:lpstr>简单路径：</vt:lpstr>
      <vt:lpstr>PowerPoint 演示文稿</vt:lpstr>
      <vt:lpstr>PowerPoint 演示文稿</vt:lpstr>
      <vt:lpstr>PowerPoint 演示文稿</vt:lpstr>
      <vt:lpstr>PowerPoint 演示文稿</vt:lpstr>
      <vt:lpstr>Any Question？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7.2  图的存储结构</dc:title>
  <dc:creator>Xinggang WANG</dc:creator>
  <cp:keywords/>
  <cp:lastModifiedBy>Xinggang WANG</cp:lastModifiedBy>
  <cp:revision>39</cp:revision>
  <dcterms:created xsi:type="dcterms:W3CDTF">2018-04-26T02:52:38Z</dcterms:created>
  <dcterms:modified xsi:type="dcterms:W3CDTF">2022-04-19T02:42:21Z</dcterms:modified>
  <cp:version/>
</cp:coreProperties>
</file>